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8" r:id="rId2"/>
    <p:sldId id="276" r:id="rId3"/>
    <p:sldId id="268" r:id="rId4"/>
    <p:sldId id="269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83" r:id="rId14"/>
    <p:sldId id="292" r:id="rId15"/>
    <p:sldId id="293" r:id="rId16"/>
    <p:sldId id="294" r:id="rId17"/>
    <p:sldId id="295" r:id="rId18"/>
    <p:sldId id="297" r:id="rId19"/>
    <p:sldId id="296" r:id="rId20"/>
    <p:sldId id="299" r:id="rId21"/>
    <p:sldId id="298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EAEA"/>
    <a:srgbClr val="E6E6E6"/>
    <a:srgbClr val="F3F3F3"/>
    <a:srgbClr val="D700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6" autoAdjust="0"/>
    <p:restoredTop sz="94343" autoAdjust="0"/>
  </p:normalViewPr>
  <p:slideViewPr>
    <p:cSldViewPr snapToObjects="1">
      <p:cViewPr varScale="1">
        <p:scale>
          <a:sx n="88" d="100"/>
          <a:sy n="88" d="100"/>
        </p:scale>
        <p:origin x="79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9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38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2018/6/3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4054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1670903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小米兰亭" panose="03000502000000000000" charset="-122"/>
        <a:ea typeface="小米兰亭" panose="03000502000000000000" charset="-122"/>
        <a:cs typeface="小米兰亭" panose="03000502000000000000" charset="-122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1810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-0.24754368</a:t>
            </a:r>
            <a:endParaRPr kumimoji="1" lang="zh-CN" altLang="en-US" dirty="0" smtClean="0"/>
          </a:p>
          <a:p>
            <a:r>
              <a:rPr kumimoji="1" lang="en-US" altLang="zh-CN" dirty="0" smtClean="0"/>
              <a:t>-0.19974484</a:t>
            </a:r>
            <a:endParaRPr kumimoji="1" lang="zh-CN" altLang="en-US" dirty="0" smtClean="0"/>
          </a:p>
          <a:p>
            <a:r>
              <a:rPr kumimoji="1" lang="en-US" altLang="zh-CN" dirty="0" smtClean="0"/>
              <a:t>0.45622984</a:t>
            </a:r>
            <a:endParaRPr kumimoji="1" lang="zh-CN" altLang="en-US" dirty="0" smtClean="0"/>
          </a:p>
          <a:p>
            <a:r>
              <a:rPr kumimoji="1" lang="en-US" altLang="zh-CN" dirty="0" smtClean="0"/>
              <a:t>0.01130153</a:t>
            </a:r>
            <a:endParaRPr kumimoji="1" lang="zh-CN" altLang="en-US" dirty="0" smtClean="0"/>
          </a:p>
          <a:p>
            <a:r>
              <a:rPr kumimoji="1" lang="en-US" altLang="zh-CN" dirty="0" smtClean="0"/>
              <a:t>0.08802839</a:t>
            </a:r>
            <a:endParaRPr kumimoji="1" lang="zh-CN" altLang="en-US" dirty="0" smtClean="0"/>
          </a:p>
          <a:p>
            <a:r>
              <a:rPr kumimoji="1" lang="en-US" altLang="zh-CN" dirty="0" smtClean="0"/>
              <a:t>-0.0419769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7354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01985" y="3802262"/>
            <a:ext cx="5157789" cy="3990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ClrTx/>
              <a:buSzTx/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457200">
              <a:buClrTx/>
              <a:buSzTx/>
              <a:buNone/>
              <a:defRPr b="1"/>
            </a:lvl2pPr>
            <a:lvl3pPr marL="0" indent="914400">
              <a:buClrTx/>
              <a:buSzTx/>
              <a:buNone/>
              <a:defRPr b="1"/>
            </a:lvl3pPr>
            <a:lvl4pPr marL="0" indent="1371600">
              <a:buClrTx/>
              <a:buSzTx/>
              <a:buNone/>
              <a:defRPr b="1"/>
            </a:lvl4pPr>
            <a:lvl5pPr marL="0" indent="1828800">
              <a:buClrTx/>
              <a:buSzTx/>
              <a:buNone/>
              <a:defRPr b="1"/>
            </a:lvl5pPr>
          </a:lstStyle>
          <a:p>
            <a:r>
              <a:rPr lang="zh-CN" altLang="en-US" dirty="0"/>
              <a:t>此处输入讲师姓名</a:t>
            </a:r>
            <a:endParaRPr dirty="0"/>
          </a:p>
        </p:txBody>
      </p:sp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59A1BF14-344D-416D-8FE8-301B175CD2D5}"/>
              </a:ext>
            </a:extLst>
          </p:cNvPr>
          <p:cNvSpPr/>
          <p:nvPr userDrawn="1"/>
        </p:nvSpPr>
        <p:spPr>
          <a:xfrm>
            <a:off x="4277028" y="2035857"/>
            <a:ext cx="7914972" cy="170285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5F5F5F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8" name="Picture 2" descr="E:\work\CSDN\标准化\素材\edu1.png">
            <a:extLst>
              <a:ext uri="{FF2B5EF4-FFF2-40B4-BE49-F238E27FC236}">
                <a16:creationId xmlns="" xmlns:a16="http://schemas.microsoft.com/office/drawing/2014/main" id="{DC375F84-8B86-46B4-8E23-B7D3269C37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0979" y="2216806"/>
            <a:ext cx="2931083" cy="1340958"/>
          </a:xfrm>
          <a:prstGeom prst="rect">
            <a:avLst/>
          </a:prstGeom>
          <a:noFill/>
        </p:spPr>
      </p:pic>
      <p:cxnSp>
        <p:nvCxnSpPr>
          <p:cNvPr id="10" name="直接连接符 9">
            <a:extLst>
              <a:ext uri="{FF2B5EF4-FFF2-40B4-BE49-F238E27FC236}">
                <a16:creationId xmlns="" xmlns:a16="http://schemas.microsoft.com/office/drawing/2014/main" id="{F4575DB5-AA9A-4D2E-A85E-77F29C394E6E}"/>
              </a:ext>
            </a:extLst>
          </p:cNvPr>
          <p:cNvCxnSpPr>
            <a:cxnSpLocks/>
          </p:cNvCxnSpPr>
          <p:nvPr userDrawn="1"/>
        </p:nvCxnSpPr>
        <p:spPr>
          <a:xfrm>
            <a:off x="4648200" y="3254829"/>
            <a:ext cx="707571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标题 1">
            <a:extLst>
              <a:ext uri="{FF2B5EF4-FFF2-40B4-BE49-F238E27FC236}">
                <a16:creationId xmlns="" xmlns:a16="http://schemas.microsoft.com/office/drawing/2014/main" id="{F40A0D1E-A76C-40D9-B87F-92E45F67CE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8459" y="2286889"/>
            <a:ext cx="7380512" cy="719386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此处输入章标题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376C6768-DCE4-4151-AAEA-EC82BFB22A13}"/>
              </a:ext>
            </a:extLst>
          </p:cNvPr>
          <p:cNvSpPr txBox="1"/>
          <p:nvPr userDrawn="1"/>
        </p:nvSpPr>
        <p:spPr>
          <a:xfrm>
            <a:off x="4217314" y="3801251"/>
            <a:ext cx="861772" cy="4001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讲师：</a:t>
            </a:r>
          </a:p>
        </p:txBody>
      </p:sp>
      <p:sp>
        <p:nvSpPr>
          <p:cNvPr id="13" name="正文级别 1…">
            <a:extLst>
              <a:ext uri="{FF2B5EF4-FFF2-40B4-BE49-F238E27FC236}">
                <a16:creationId xmlns="" xmlns:a16="http://schemas.microsoft.com/office/drawing/2014/main" id="{11D466FC-06A7-4926-A00E-94D0D9035D31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591944" y="3140968"/>
            <a:ext cx="5157789" cy="3990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ClrTx/>
              <a:buSzTx/>
              <a:buNone/>
              <a:defRPr sz="2400" b="0">
                <a:solidFill>
                  <a:schemeClr val="bg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457200">
              <a:buClrTx/>
              <a:buSzTx/>
              <a:buNone/>
              <a:defRPr b="1"/>
            </a:lvl2pPr>
            <a:lvl3pPr marL="0" indent="914400">
              <a:buClrTx/>
              <a:buSzTx/>
              <a:buNone/>
              <a:defRPr b="1"/>
            </a:lvl3pPr>
            <a:lvl4pPr marL="0" indent="1371600">
              <a:buClrTx/>
              <a:buSzTx/>
              <a:buNone/>
              <a:defRPr b="1"/>
            </a:lvl4pPr>
            <a:lvl5pPr marL="0" indent="1828800">
              <a:buClrTx/>
              <a:buSzTx/>
              <a:buNone/>
              <a:defRPr b="1"/>
            </a:lvl5pPr>
          </a:lstStyle>
          <a:p>
            <a:r>
              <a:rPr lang="zh-CN" altLang="en-US" dirty="0"/>
              <a:t>此处</a:t>
            </a:r>
            <a:r>
              <a:rPr lang="zh-CN" altLang="en-US" dirty="0" smtClean="0"/>
              <a:t>输入节标题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cxnSp>
        <p:nvCxnSpPr>
          <p:cNvPr id="7" name="直接连接符 6">
            <a:extLst>
              <a:ext uri="{FF2B5EF4-FFF2-40B4-BE49-F238E27FC236}">
                <a16:creationId xmlns="" xmlns:a16="http://schemas.microsoft.com/office/drawing/2014/main" id="{BC079B01-F88D-4E2D-A2D1-5D9282B8C566}"/>
              </a:ext>
            </a:extLst>
          </p:cNvPr>
          <p:cNvCxnSpPr>
            <a:cxnSpLocks/>
          </p:cNvCxnSpPr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B5A88A0D-0F3F-48B6-B5A4-6C4355AA5B6F}"/>
              </a:ext>
            </a:extLst>
          </p:cNvPr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159BD153-C367-44C2-971D-2E48DDA44B35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="" xmlns:a16="http://schemas.microsoft.com/office/drawing/2014/main" id="{2FF6C332-6140-477A-BEA8-A97331C70BD8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047D0623-7FC6-40F8-8060-D7A1AB2E1DA0}"/>
              </a:ext>
            </a:extLst>
          </p:cNvPr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>
              <a:extLst>
                <a:ext uri="{FF2B5EF4-FFF2-40B4-BE49-F238E27FC236}">
                  <a16:creationId xmlns="" xmlns:a16="http://schemas.microsoft.com/office/drawing/2014/main" id="{977D5624-9493-4893-958E-971FC6EB1218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="" xmlns:a16="http://schemas.microsoft.com/office/drawing/2014/main" id="{2009DC03-CDC0-4C10-BB31-1324E6888583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="" xmlns:a16="http://schemas.microsoft.com/office/drawing/2014/main" id="{745AC8DE-C2A8-4692-923C-5B982152529B}"/>
              </a:ext>
            </a:extLst>
          </p:cNvPr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>
              <a:extLst>
                <a:ext uri="{FF2B5EF4-FFF2-40B4-BE49-F238E27FC236}">
                  <a16:creationId xmlns="" xmlns:a16="http://schemas.microsoft.com/office/drawing/2014/main" id="{B1F85AFF-4487-4362-8B1A-822E7BEEC53D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>
              <a:extLst>
                <a:ext uri="{FF2B5EF4-FFF2-40B4-BE49-F238E27FC236}">
                  <a16:creationId xmlns="" xmlns:a16="http://schemas.microsoft.com/office/drawing/2014/main" id="{53B73B2F-5064-490E-BF15-7B14DBA97ECA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B1B08BA3-E5C1-4FDD-9E23-C9D6E2263742}"/>
              </a:ext>
            </a:extLst>
          </p:cNvPr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C18E3441-1886-4232-97FB-99AC7DA0AB63}"/>
              </a:ext>
            </a:extLst>
          </p:cNvPr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>
              <a:extLst>
                <a:ext uri="{FF2B5EF4-FFF2-40B4-BE49-F238E27FC236}">
                  <a16:creationId xmlns="" xmlns:a16="http://schemas.microsoft.com/office/drawing/2014/main" id="{D7E9C568-E255-43D1-8FEC-A0D7C5256307}"/>
                </a:ext>
              </a:extLst>
            </p:cNvPr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>
                <a:extLst>
                  <a:ext uri="{FF2B5EF4-FFF2-40B4-BE49-F238E27FC236}">
                    <a16:creationId xmlns="" xmlns:a16="http://schemas.microsoft.com/office/drawing/2014/main" id="{926AA5E5-93A8-4C5E-A595-D8318D386D73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>
                <a:extLst>
                  <a:ext uri="{FF2B5EF4-FFF2-40B4-BE49-F238E27FC236}">
                    <a16:creationId xmlns="" xmlns:a16="http://schemas.microsoft.com/office/drawing/2014/main" id="{CC48D733-B14A-4A7B-A813-C876E23F98DD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="" xmlns:a16="http://schemas.microsoft.com/office/drawing/2014/main" id="{FB2BC44B-E34E-4CB3-81EF-45962FBBB29B}"/>
                </a:ext>
              </a:extLst>
            </p:cNvPr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>
                <a:extLst>
                  <a:ext uri="{FF2B5EF4-FFF2-40B4-BE49-F238E27FC236}">
                    <a16:creationId xmlns="" xmlns:a16="http://schemas.microsoft.com/office/drawing/2014/main" id="{2839111F-7799-4715-866C-A0266719300B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="" xmlns:a16="http://schemas.microsoft.com/office/drawing/2014/main" id="{B784786C-DF68-458B-8814-E15074CA2C98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="" xmlns:a16="http://schemas.microsoft.com/office/drawing/2014/main" id="{4C97B34B-44BA-435A-A7AE-5C6DADD86BC4}"/>
                </a:ext>
              </a:extLst>
            </p:cNvPr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>
                <a:extLst>
                  <a:ext uri="{FF2B5EF4-FFF2-40B4-BE49-F238E27FC236}">
                    <a16:creationId xmlns="" xmlns:a16="http://schemas.microsoft.com/office/drawing/2014/main" id="{BFF25E7E-7D0B-4FF7-B7CF-12232DA7FB30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>
                <a:extLst>
                  <a:ext uri="{FF2B5EF4-FFF2-40B4-BE49-F238E27FC236}">
                    <a16:creationId xmlns="" xmlns:a16="http://schemas.microsoft.com/office/drawing/2014/main" id="{FCED0EC9-2E85-4B93-8C58-658A7B431E1D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>
            <a:extLst>
              <a:ext uri="{FF2B5EF4-FFF2-40B4-BE49-F238E27FC236}">
                <a16:creationId xmlns="" xmlns:a16="http://schemas.microsoft.com/office/drawing/2014/main" id="{8B998C95-E54E-4987-AE1A-9270F19796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080663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work\CSDN\标准化\素材\IT学涯.png">
            <a:extLst>
              <a:ext uri="{FF2B5EF4-FFF2-40B4-BE49-F238E27FC236}">
                <a16:creationId xmlns="" xmlns:a16="http://schemas.microsoft.com/office/drawing/2014/main" id="{EECEF510-27F0-4450-A5DB-55CE53DFCC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4997" y="2127997"/>
            <a:ext cx="2602006" cy="26020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2" descr="E:\work\CSDN\标准化\素材\edu1.png">
            <a:extLst>
              <a:ext uri="{FF2B5EF4-FFF2-40B4-BE49-F238E27FC236}">
                <a16:creationId xmlns="" xmlns:a16="http://schemas.microsoft.com/office/drawing/2014/main" id="{8ED23113-93BC-4840-9E3D-33C10AF229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2280" y="476672"/>
            <a:ext cx="2602006" cy="11904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707943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9" r:id="rId2"/>
    <p:sldLayoutId id="2147483660" r:id="rId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ln>
            <a:noFill/>
          </a:ln>
          <a:solidFill>
            <a:schemeClr val="accent1"/>
          </a:solidFill>
          <a:uFillTx/>
          <a:latin typeface="小米兰亭" panose="03000502000000000000" charset="-122"/>
          <a:ea typeface="小米兰亭" panose="03000502000000000000" charset="-122"/>
          <a:cs typeface="小米兰亭" panose="03000502000000000000" charset="-122"/>
          <a:sym typeface="Arial" panose="020B0604020202020204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lvl1pPr marL="449580" marR="0" indent="-44958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80000"/>
        <a:buFont typeface="Arial" pitchFamily="34" charset="0"/>
        <a:buChar char="•"/>
        <a:defRPr sz="2800" b="0" i="0" u="none" strike="noStrike" cap="none" spc="0" baseline="0">
          <a:ln>
            <a:noFill/>
          </a:ln>
          <a:solidFill>
            <a:srgbClr val="5F5F5F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Times New Roman" panose="02020603050405020304"/>
        </a:defRPr>
      </a:lvl1pPr>
      <a:lvl2pPr marL="868045" marR="0" indent="-33147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 pitchFamily="34" charset="0"/>
        <a:buChar char="•"/>
        <a:defRPr sz="1800" b="0" i="0" u="none" strike="noStrike" cap="none" spc="0" baseline="0">
          <a:ln>
            <a:noFill/>
          </a:ln>
          <a:solidFill>
            <a:srgbClr val="5F5F5F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Times New Roman" panose="02020603050405020304"/>
        </a:defRPr>
      </a:lvl2pPr>
      <a:lvl3pPr marL="12192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 pitchFamily="34" charset="0"/>
        <a:buChar char="•"/>
        <a:defRPr sz="1800" b="0" i="0" u="none" strike="noStrike" cap="none" spc="0" baseline="0">
          <a:ln>
            <a:noFill/>
          </a:ln>
          <a:solidFill>
            <a:srgbClr val="5F5F5F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Times New Roman" panose="02020603050405020304"/>
        </a:defRPr>
      </a:lvl3pPr>
      <a:lvl4pPr marL="16764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 pitchFamily="34" charset="0"/>
        <a:buChar char="•"/>
        <a:defRPr sz="1800" b="0" i="0" u="none" strike="noStrike" cap="none" spc="0" baseline="0">
          <a:ln>
            <a:noFill/>
          </a:ln>
          <a:solidFill>
            <a:srgbClr val="5F5F5F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Times New Roman" panose="02020603050405020304"/>
        </a:defRPr>
      </a:lvl4pPr>
      <a:lvl5pPr marL="21336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 pitchFamily="34" charset="0"/>
        <a:buChar char="•"/>
        <a:defRPr sz="1800" b="0" i="0" u="none" strike="noStrike" cap="none" spc="0" baseline="0">
          <a:ln>
            <a:noFill/>
          </a:ln>
          <a:solidFill>
            <a:srgbClr val="5F5F5F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Times New Roman" panose="02020603050405020304"/>
        </a:defRPr>
      </a:lvl5pPr>
      <a:lvl6pPr marL="25908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defRPr sz="2400" b="0" i="0" u="none" strike="noStrike" cap="none" spc="0" baseline="0">
          <a:ln>
            <a:noFill/>
          </a:ln>
          <a:solidFill>
            <a:srgbClr val="5F5F5F"/>
          </a:solidFill>
          <a:uFillTx/>
          <a:latin typeface="Times New Roman" panose="02020603050405020304"/>
          <a:ea typeface="Times New Roman" panose="02020603050405020304"/>
          <a:cs typeface="Times New Roman" panose="02020603050405020304"/>
          <a:sym typeface="Times New Roman" panose="02020603050405020304"/>
        </a:defRPr>
      </a:lvl6pPr>
      <a:lvl7pPr marL="30480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defRPr sz="2400" b="0" i="0" u="none" strike="noStrike" cap="none" spc="0" baseline="0">
          <a:ln>
            <a:noFill/>
          </a:ln>
          <a:solidFill>
            <a:srgbClr val="5F5F5F"/>
          </a:solidFill>
          <a:uFillTx/>
          <a:latin typeface="Times New Roman" panose="02020603050405020304"/>
          <a:ea typeface="Times New Roman" panose="02020603050405020304"/>
          <a:cs typeface="Times New Roman" panose="02020603050405020304"/>
          <a:sym typeface="Times New Roman" panose="02020603050405020304"/>
        </a:defRPr>
      </a:lvl7pPr>
      <a:lvl8pPr marL="35052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defRPr sz="2400" b="0" i="0" u="none" strike="noStrike" cap="none" spc="0" baseline="0">
          <a:ln>
            <a:noFill/>
          </a:ln>
          <a:solidFill>
            <a:srgbClr val="5F5F5F"/>
          </a:solidFill>
          <a:uFillTx/>
          <a:latin typeface="Times New Roman" panose="02020603050405020304"/>
          <a:ea typeface="Times New Roman" panose="02020603050405020304"/>
          <a:cs typeface="Times New Roman" panose="02020603050405020304"/>
          <a:sym typeface="Times New Roman" panose="02020603050405020304"/>
        </a:defRPr>
      </a:lvl8pPr>
      <a:lvl9pPr marL="39624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defRPr sz="2400" b="0" i="0" u="none" strike="noStrike" cap="none" spc="0" baseline="0">
          <a:ln>
            <a:noFill/>
          </a:ln>
          <a:solidFill>
            <a:srgbClr val="5F5F5F"/>
          </a:solidFill>
          <a:uFillTx/>
          <a:latin typeface="Times New Roman" panose="02020603050405020304"/>
          <a:ea typeface="Times New Roman" panose="02020603050405020304"/>
          <a:cs typeface="Times New Roman" panose="02020603050405020304"/>
          <a:sym typeface="Times New Roman" panose="020206030504050203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emf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emf"/><Relationship Id="rId8" Type="http://schemas.openxmlformats.org/officeDocument/2006/relationships/image" Target="../media/image25.jpeg"/><Relationship Id="rId9" Type="http://schemas.openxmlformats.org/officeDocument/2006/relationships/hyperlink" Target="https://www.tinymind.com/ai100/notebooks/34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hyperlink" Target="https://www.tinymind.com/ai100/notebooks/25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hyperlink" Target="https://www.tinymind.com/ai100/notebooks/37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Relationship Id="rId3" Type="http://schemas.openxmlformats.org/officeDocument/2006/relationships/hyperlink" Target="https://github.com/google/deepdream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jreddie.com/darknet/nightmare/" TargetMode="External"/><Relationship Id="rId3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jreddie.com/darknet/nightmare/" TargetMode="External"/><Relationship Id="rId3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hyperlink" Target="https://pjreddie.com/darknet/nightmare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A59B39AE-5B5F-491B-911A-CF0522DAA6C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001985" y="3821991"/>
            <a:ext cx="5157789" cy="399097"/>
          </a:xfrm>
        </p:spPr>
        <p:txBody>
          <a:bodyPr/>
          <a:lstStyle/>
          <a:p>
            <a:r>
              <a:rPr lang="zh-CN" altLang="en-US" dirty="0" smtClean="0"/>
              <a:t>智亮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="" xmlns:a16="http://schemas.microsoft.com/office/drawing/2014/main" id="{C8C2D075-0580-46B4-9BE7-69F4B518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0">
              <a:lnSpc>
                <a:spcPct val="100000"/>
              </a:lnSpc>
            </a:pPr>
            <a:r>
              <a:rPr lang="zh-CN" altLang="en-US" b="1" dirty="0">
                <a:sym typeface="Times New Roman" panose="02020603050405020304"/>
              </a:rPr>
              <a:t>卷积特征的使用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="" xmlns:a16="http://schemas.microsoft.com/office/drawing/2014/main" id="{34023C97-DF05-4EAB-8C99-8A9657CFC33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21324" y="2996952"/>
            <a:ext cx="5183188" cy="593951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zh-CN" alt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深入解析卷积神经网络</a:t>
            </a:r>
            <a:endParaRPr lang="zh-CN" altLang="en-US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2708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67A80DCF-8206-4088-AC22-3B230E2AE510}"/>
              </a:ext>
            </a:extLst>
          </p:cNvPr>
          <p:cNvCxnSpPr>
            <a:cxnSpLocks/>
          </p:cNvCxnSpPr>
          <p:nvPr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标题 1">
            <a:extLst>
              <a:ext uri="{FF2B5EF4-FFF2-40B4-BE49-F238E27FC236}">
                <a16:creationId xmlns="" xmlns:a16="http://schemas.microsoft.com/office/drawing/2014/main" id="{DA2A89C6-B85A-4EAD-82B1-C81F06E2CEFD}"/>
              </a:ext>
            </a:extLst>
          </p:cNvPr>
          <p:cNvSpPr txBox="1"/>
          <p:nvPr/>
        </p:nvSpPr>
        <p:spPr>
          <a:xfrm>
            <a:off x="882420" y="135186"/>
            <a:ext cx="4061451" cy="59773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小米兰亭" panose="03000502000000000000" charset="-122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分类卷积神经网络</a:t>
            </a:r>
            <a:endParaRPr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A1D6727A-79D0-4FB4-A06B-56D43AB4DF9C}"/>
              </a:ext>
            </a:extLst>
          </p:cNvPr>
          <p:cNvGrpSpPr/>
          <p:nvPr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FD452F99-C426-4556-B935-AC6D3B49E10F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="" xmlns:a16="http://schemas.microsoft.com/office/drawing/2014/main" id="{EA5BA6EE-2133-4AC1-AE93-85B769A4FD4B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33880D47-E39C-4E0D-A703-728D8E1EF143}"/>
              </a:ext>
            </a:extLst>
          </p:cNvPr>
          <p:cNvGrpSpPr/>
          <p:nvPr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20" name="矩形 19">
              <a:extLst>
                <a:ext uri="{FF2B5EF4-FFF2-40B4-BE49-F238E27FC236}">
                  <a16:creationId xmlns="" xmlns:a16="http://schemas.microsoft.com/office/drawing/2014/main" id="{F3AF7EB0-AF9E-4ABC-8B99-4B96E3B24FF8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1" name="等腰三角形 20">
              <a:extLst>
                <a:ext uri="{FF2B5EF4-FFF2-40B4-BE49-F238E27FC236}">
                  <a16:creationId xmlns="" xmlns:a16="http://schemas.microsoft.com/office/drawing/2014/main" id="{43661DAC-A6D3-49A7-B76B-8DEB89D981A2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6D21B2D4-8C03-44BC-8698-4331D14DB6A3}"/>
              </a:ext>
            </a:extLst>
          </p:cNvPr>
          <p:cNvGrpSpPr/>
          <p:nvPr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03F9D23A-9425-4DFE-8213-1163968DD0D4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="" xmlns:a16="http://schemas.microsoft.com/office/drawing/2014/main" id="{D97A7874-F7B3-48A2-88CC-45D2C2D16224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3BFC0502-387C-45C2-8220-83E0F3584675}"/>
              </a:ext>
            </a:extLst>
          </p:cNvPr>
          <p:cNvSpPr txBox="1"/>
          <p:nvPr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108B1E82-27B5-4350-8B28-81D2B7365B2B}"/>
              </a:ext>
            </a:extLst>
          </p:cNvPr>
          <p:cNvGrpSpPr/>
          <p:nvPr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31" name="组合 30">
              <a:extLst>
                <a:ext uri="{FF2B5EF4-FFF2-40B4-BE49-F238E27FC236}">
                  <a16:creationId xmlns="" xmlns:a16="http://schemas.microsoft.com/office/drawing/2014/main" id="{A5C92559-DD9A-42EB-888F-FD3491781647}"/>
                </a:ext>
              </a:extLst>
            </p:cNvPr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2" name="矩形 31">
                <a:extLst>
                  <a:ext uri="{FF2B5EF4-FFF2-40B4-BE49-F238E27FC236}">
                    <a16:creationId xmlns="" xmlns:a16="http://schemas.microsoft.com/office/drawing/2014/main" id="{650E98CE-F8A9-490C-8B0A-B28664C21224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3" name="等腰三角形 32">
                <a:extLst>
                  <a:ext uri="{FF2B5EF4-FFF2-40B4-BE49-F238E27FC236}">
                    <a16:creationId xmlns="" xmlns:a16="http://schemas.microsoft.com/office/drawing/2014/main" id="{2D9D304B-6251-4EA3-A4CD-F7F32030F1DF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="" xmlns:a16="http://schemas.microsoft.com/office/drawing/2014/main" id="{446CC45F-067A-4F21-8F04-ED267C50A598}"/>
                </a:ext>
              </a:extLst>
            </p:cNvPr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9" name="矩形 28">
                <a:extLst>
                  <a:ext uri="{FF2B5EF4-FFF2-40B4-BE49-F238E27FC236}">
                    <a16:creationId xmlns="" xmlns:a16="http://schemas.microsoft.com/office/drawing/2014/main" id="{56F4ABBA-910B-4037-950F-FE0A8E3DD76B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0" name="等腰三角形 29">
                <a:extLst>
                  <a:ext uri="{FF2B5EF4-FFF2-40B4-BE49-F238E27FC236}">
                    <a16:creationId xmlns="" xmlns:a16="http://schemas.microsoft.com/office/drawing/2014/main" id="{8C27569E-066E-4270-82DC-4027609CD8F8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="" xmlns:a16="http://schemas.microsoft.com/office/drawing/2014/main" id="{BF3A0F7A-9FB8-4617-86D6-AFA9109C62EB}"/>
                </a:ext>
              </a:extLst>
            </p:cNvPr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4" name="矩形 3">
                <a:extLst>
                  <a:ext uri="{FF2B5EF4-FFF2-40B4-BE49-F238E27FC236}">
                    <a16:creationId xmlns="" xmlns:a16="http://schemas.microsoft.com/office/drawing/2014/main" id="{2B2C90B1-B305-4337-BDC4-1C218530FFAC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5" name="等腰三角形 4">
                <a:extLst>
                  <a:ext uri="{FF2B5EF4-FFF2-40B4-BE49-F238E27FC236}">
                    <a16:creationId xmlns="" xmlns:a16="http://schemas.microsoft.com/office/drawing/2014/main" id="{9DECFD76-01A0-452D-9403-E71760EC196F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sp>
        <p:nvSpPr>
          <p:cNvPr id="37" name="文本框 36"/>
          <p:cNvSpPr txBox="1"/>
          <p:nvPr/>
        </p:nvSpPr>
        <p:spPr>
          <a:xfrm>
            <a:off x="1343472" y="620688"/>
            <a:ext cx="899531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分类</a:t>
            </a:r>
            <a:b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假设每张图片最后获得了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维特征向量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v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最后要分为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类，那么分类矩阵应该是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[6,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3]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最后分类结果为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699" y="2852936"/>
            <a:ext cx="5931704" cy="178476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798" y="1777962"/>
            <a:ext cx="9319522" cy="282886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786" y="5486612"/>
            <a:ext cx="5573016" cy="41281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028668" y="2797553"/>
            <a:ext cx="1531828" cy="23083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1" lang="en-US" altLang="zh-CN" sz="2000" dirty="0">
                <a:latin typeface="+mj-lt"/>
              </a:rPr>
              <a:t>-0.24754368</a:t>
            </a:r>
            <a:endParaRPr kumimoji="1" lang="zh-CN" altLang="en-US" sz="2000" dirty="0">
              <a:latin typeface="+mj-lt"/>
            </a:endParaRPr>
          </a:p>
          <a:p>
            <a:r>
              <a:rPr kumimoji="1" lang="en-US" altLang="zh-CN" sz="2000" dirty="0">
                <a:latin typeface="+mj-lt"/>
              </a:rPr>
              <a:t>-0.19974484</a:t>
            </a:r>
            <a:endParaRPr kumimoji="1" lang="zh-CN" altLang="en-US" sz="2000" dirty="0">
              <a:latin typeface="+mj-lt"/>
            </a:endParaRPr>
          </a:p>
          <a:p>
            <a:r>
              <a:rPr kumimoji="1" lang="zh-CN" altLang="en-US" sz="2000" dirty="0" smtClean="0">
                <a:latin typeface="+mj-lt"/>
              </a:rPr>
              <a:t> </a:t>
            </a:r>
            <a:r>
              <a:rPr kumimoji="1" lang="en-US" altLang="zh-CN" sz="2000" dirty="0" smtClean="0">
                <a:latin typeface="+mj-lt"/>
              </a:rPr>
              <a:t>0.45622984</a:t>
            </a:r>
            <a:endParaRPr kumimoji="1" lang="zh-CN" altLang="en-US" sz="2000" dirty="0">
              <a:latin typeface="+mj-lt"/>
            </a:endParaRPr>
          </a:p>
          <a:p>
            <a:r>
              <a:rPr kumimoji="1" lang="zh-CN" altLang="en-US" sz="2000" dirty="0" smtClean="0">
                <a:latin typeface="+mj-lt"/>
              </a:rPr>
              <a:t> </a:t>
            </a:r>
            <a:r>
              <a:rPr kumimoji="1" lang="en-US" altLang="zh-CN" sz="2000" dirty="0" smtClean="0">
                <a:latin typeface="+mj-lt"/>
              </a:rPr>
              <a:t>0.01130153</a:t>
            </a:r>
            <a:endParaRPr kumimoji="1" lang="zh-CN" altLang="en-US" sz="2000" dirty="0">
              <a:latin typeface="+mj-lt"/>
            </a:endParaRPr>
          </a:p>
          <a:p>
            <a:r>
              <a:rPr kumimoji="1" lang="zh-CN" altLang="en-US" sz="2000" dirty="0" smtClean="0">
                <a:latin typeface="+mj-lt"/>
              </a:rPr>
              <a:t> </a:t>
            </a:r>
            <a:r>
              <a:rPr kumimoji="1" lang="en-US" altLang="zh-CN" sz="2000" dirty="0" smtClean="0">
                <a:latin typeface="+mj-lt"/>
              </a:rPr>
              <a:t>0.08802839</a:t>
            </a:r>
            <a:endParaRPr kumimoji="1" lang="zh-CN" altLang="en-US" sz="2000" dirty="0">
              <a:latin typeface="+mj-lt"/>
            </a:endParaRPr>
          </a:p>
          <a:p>
            <a:r>
              <a:rPr kumimoji="1" lang="en-US" altLang="zh-CN" sz="2000" dirty="0">
                <a:latin typeface="+mj-lt"/>
              </a:rPr>
              <a:t>-0.0419769</a:t>
            </a:r>
            <a:endParaRPr kumimoji="1" lang="zh-CN" altLang="en-US" sz="2000" dirty="0">
              <a:latin typeface="+mj-lt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5F5F5F"/>
              </a:solidFill>
              <a:effectLst/>
              <a:uFillTx/>
              <a:latin typeface="+mj-lt"/>
              <a:sym typeface="Times New Roman" panose="020206030504050203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81071" y="3557023"/>
            <a:ext cx="323163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☉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5F5F5F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943870" y="1777962"/>
            <a:ext cx="1512169" cy="28288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5841129" y="3462430"/>
            <a:ext cx="1500673" cy="25460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722919" y="1777962"/>
            <a:ext cx="1512169" cy="28288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732742" y="2895291"/>
            <a:ext cx="1641848" cy="21059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51292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67A80DCF-8206-4088-AC22-3B230E2AE510}"/>
              </a:ext>
            </a:extLst>
          </p:cNvPr>
          <p:cNvCxnSpPr>
            <a:cxnSpLocks/>
          </p:cNvCxnSpPr>
          <p:nvPr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标题 1">
            <a:extLst>
              <a:ext uri="{FF2B5EF4-FFF2-40B4-BE49-F238E27FC236}">
                <a16:creationId xmlns="" xmlns:a16="http://schemas.microsoft.com/office/drawing/2014/main" id="{DA2A89C6-B85A-4EAD-82B1-C81F06E2CEFD}"/>
              </a:ext>
            </a:extLst>
          </p:cNvPr>
          <p:cNvSpPr txBox="1"/>
          <p:nvPr/>
        </p:nvSpPr>
        <p:spPr>
          <a:xfrm>
            <a:off x="882420" y="135186"/>
            <a:ext cx="4061451" cy="59773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小米兰亭" panose="03000502000000000000" charset="-122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置信度</a:t>
            </a:r>
            <a:endParaRPr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A1D6727A-79D0-4FB4-A06B-56D43AB4DF9C}"/>
              </a:ext>
            </a:extLst>
          </p:cNvPr>
          <p:cNvGrpSpPr/>
          <p:nvPr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FD452F99-C426-4556-B935-AC6D3B49E10F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="" xmlns:a16="http://schemas.microsoft.com/office/drawing/2014/main" id="{EA5BA6EE-2133-4AC1-AE93-85B769A4FD4B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33880D47-E39C-4E0D-A703-728D8E1EF143}"/>
              </a:ext>
            </a:extLst>
          </p:cNvPr>
          <p:cNvGrpSpPr/>
          <p:nvPr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20" name="矩形 19">
              <a:extLst>
                <a:ext uri="{FF2B5EF4-FFF2-40B4-BE49-F238E27FC236}">
                  <a16:creationId xmlns="" xmlns:a16="http://schemas.microsoft.com/office/drawing/2014/main" id="{F3AF7EB0-AF9E-4ABC-8B99-4B96E3B24FF8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1" name="等腰三角形 20">
              <a:extLst>
                <a:ext uri="{FF2B5EF4-FFF2-40B4-BE49-F238E27FC236}">
                  <a16:creationId xmlns="" xmlns:a16="http://schemas.microsoft.com/office/drawing/2014/main" id="{43661DAC-A6D3-49A7-B76B-8DEB89D981A2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6D21B2D4-8C03-44BC-8698-4331D14DB6A3}"/>
              </a:ext>
            </a:extLst>
          </p:cNvPr>
          <p:cNvGrpSpPr/>
          <p:nvPr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03F9D23A-9425-4DFE-8213-1163968DD0D4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="" xmlns:a16="http://schemas.microsoft.com/office/drawing/2014/main" id="{D97A7874-F7B3-48A2-88CC-45D2C2D16224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3BFC0502-387C-45C2-8220-83E0F3584675}"/>
              </a:ext>
            </a:extLst>
          </p:cNvPr>
          <p:cNvSpPr txBox="1"/>
          <p:nvPr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108B1E82-27B5-4350-8B28-81D2B7365B2B}"/>
              </a:ext>
            </a:extLst>
          </p:cNvPr>
          <p:cNvGrpSpPr/>
          <p:nvPr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31" name="组合 30">
              <a:extLst>
                <a:ext uri="{FF2B5EF4-FFF2-40B4-BE49-F238E27FC236}">
                  <a16:creationId xmlns="" xmlns:a16="http://schemas.microsoft.com/office/drawing/2014/main" id="{A5C92559-DD9A-42EB-888F-FD3491781647}"/>
                </a:ext>
              </a:extLst>
            </p:cNvPr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2" name="矩形 31">
                <a:extLst>
                  <a:ext uri="{FF2B5EF4-FFF2-40B4-BE49-F238E27FC236}">
                    <a16:creationId xmlns="" xmlns:a16="http://schemas.microsoft.com/office/drawing/2014/main" id="{650E98CE-F8A9-490C-8B0A-B28664C21224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3" name="等腰三角形 32">
                <a:extLst>
                  <a:ext uri="{FF2B5EF4-FFF2-40B4-BE49-F238E27FC236}">
                    <a16:creationId xmlns="" xmlns:a16="http://schemas.microsoft.com/office/drawing/2014/main" id="{2D9D304B-6251-4EA3-A4CD-F7F32030F1DF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="" xmlns:a16="http://schemas.microsoft.com/office/drawing/2014/main" id="{446CC45F-067A-4F21-8F04-ED267C50A598}"/>
                </a:ext>
              </a:extLst>
            </p:cNvPr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9" name="矩形 28">
                <a:extLst>
                  <a:ext uri="{FF2B5EF4-FFF2-40B4-BE49-F238E27FC236}">
                    <a16:creationId xmlns="" xmlns:a16="http://schemas.microsoft.com/office/drawing/2014/main" id="{56F4ABBA-910B-4037-950F-FE0A8E3DD76B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0" name="等腰三角形 29">
                <a:extLst>
                  <a:ext uri="{FF2B5EF4-FFF2-40B4-BE49-F238E27FC236}">
                    <a16:creationId xmlns="" xmlns:a16="http://schemas.microsoft.com/office/drawing/2014/main" id="{8C27569E-066E-4270-82DC-4027609CD8F8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="" xmlns:a16="http://schemas.microsoft.com/office/drawing/2014/main" id="{BF3A0F7A-9FB8-4617-86D6-AFA9109C62EB}"/>
                </a:ext>
              </a:extLst>
            </p:cNvPr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4" name="矩形 3">
                <a:extLst>
                  <a:ext uri="{FF2B5EF4-FFF2-40B4-BE49-F238E27FC236}">
                    <a16:creationId xmlns="" xmlns:a16="http://schemas.microsoft.com/office/drawing/2014/main" id="{2B2C90B1-B305-4337-BDC4-1C218530FFAC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5" name="等腰三角形 4">
                <a:extLst>
                  <a:ext uri="{FF2B5EF4-FFF2-40B4-BE49-F238E27FC236}">
                    <a16:creationId xmlns="" xmlns:a16="http://schemas.microsoft.com/office/drawing/2014/main" id="{9DECFD76-01A0-452D-9403-E71760EC196F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sp>
        <p:nvSpPr>
          <p:cNvPr id="25" name="文本框 24"/>
          <p:cNvSpPr txBox="1"/>
          <p:nvPr/>
        </p:nvSpPr>
        <p:spPr>
          <a:xfrm>
            <a:off x="867266" y="754144"/>
            <a:ext cx="530074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分类结果的</a:t>
            </a:r>
            <a:r>
              <a:rPr kumimoji="1" lang="en-US" altLang="zh-CN" sz="2800" dirty="0" err="1" smtClean="0">
                <a:latin typeface="Microsoft YaHei" charset="0"/>
                <a:ea typeface="Microsoft YaHei" charset="0"/>
                <a:cs typeface="Microsoft YaHei" charset="0"/>
              </a:rPr>
              <a:t>softmax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例如，</a:t>
            </a:r>
            <a:r>
              <a:rPr kumimoji="1" lang="en-US" altLang="zh-CN" sz="2800" dirty="0" err="1" smtClean="0">
                <a:latin typeface="Microsoft YaHei" charset="0"/>
                <a:ea typeface="Microsoft YaHei" charset="0"/>
                <a:cs typeface="Microsoft YaHei" charset="0"/>
              </a:rPr>
              <a:t>logits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=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kumimoji="1" lang="en-US" altLang="zh-CN" sz="2800" dirty="0" err="1" smtClean="0">
                <a:latin typeface="Microsoft YaHei" charset="0"/>
                <a:ea typeface="Microsoft YaHei" charset="0"/>
                <a:cs typeface="Microsoft YaHei" charset="0"/>
              </a:rPr>
              <a:t>softmax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=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kumimoji="1" lang="en-US" altLang="zh-CN" sz="2800" dirty="0" err="1" smtClean="0">
                <a:latin typeface="Microsoft YaHei" charset="0"/>
                <a:ea typeface="Microsoft YaHei" charset="0"/>
                <a:cs typeface="Microsoft YaHei" charset="0"/>
              </a:rPr>
              <a:t>logits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=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kumimoji="1" lang="en-US" altLang="zh-CN" sz="2800" dirty="0" err="1" smtClean="0">
                <a:latin typeface="Microsoft YaHei" charset="0"/>
                <a:ea typeface="Microsoft YaHei" charset="0"/>
                <a:cs typeface="Microsoft YaHei" charset="0"/>
              </a:rPr>
              <a:t>softmax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=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</a:br>
            <a:endParaRPr kumimoji="1" lang="zh-CN" altLang="en-US" sz="280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30" y="1811239"/>
            <a:ext cx="6036620" cy="447157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5603710" y="1815053"/>
            <a:ext cx="1878930" cy="33346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80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497" y="2963561"/>
            <a:ext cx="5975653" cy="406507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5598737" y="3013681"/>
            <a:ext cx="1878930" cy="33346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800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497" y="4292084"/>
            <a:ext cx="5914667" cy="386181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662" y="5513136"/>
            <a:ext cx="5914677" cy="406507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7767344" y="2862413"/>
            <a:ext cx="428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err="1" smtClean="0"/>
              <a:t>Var</a:t>
            </a:r>
            <a:r>
              <a:rPr kumimoji="1" lang="en-US" altLang="zh-CN" sz="2800" dirty="0" smtClean="0"/>
              <a:t>=</a:t>
            </a:r>
            <a:r>
              <a:rPr lang="is-IS" altLang="zh-CN" sz="2800" dirty="0"/>
              <a:t>0.0586985419059</a:t>
            </a:r>
            <a:endParaRPr kumimoji="1" lang="zh-CN" altLang="en-US" sz="2800" dirty="0"/>
          </a:p>
        </p:txBody>
      </p:sp>
      <p:sp>
        <p:nvSpPr>
          <p:cNvPr id="40" name="文本框 39"/>
          <p:cNvSpPr txBox="1"/>
          <p:nvPr/>
        </p:nvSpPr>
        <p:spPr>
          <a:xfrm>
            <a:off x="7767344" y="5396423"/>
            <a:ext cx="4716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err="1" smtClean="0"/>
              <a:t>Var</a:t>
            </a:r>
            <a:r>
              <a:rPr kumimoji="1" lang="en-US" altLang="zh-CN" sz="2800" dirty="0" smtClean="0"/>
              <a:t>=</a:t>
            </a:r>
            <a:r>
              <a:rPr lang="is-IS" altLang="zh-CN" sz="2800" dirty="0"/>
              <a:t>0.000706710003228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778241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67A80DCF-8206-4088-AC22-3B230E2AE510}"/>
              </a:ext>
            </a:extLst>
          </p:cNvPr>
          <p:cNvCxnSpPr>
            <a:cxnSpLocks/>
          </p:cNvCxnSpPr>
          <p:nvPr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标题 1">
            <a:extLst>
              <a:ext uri="{FF2B5EF4-FFF2-40B4-BE49-F238E27FC236}">
                <a16:creationId xmlns="" xmlns:a16="http://schemas.microsoft.com/office/drawing/2014/main" id="{DA2A89C6-B85A-4EAD-82B1-C81F06E2CEFD}"/>
              </a:ext>
            </a:extLst>
          </p:cNvPr>
          <p:cNvSpPr txBox="1"/>
          <p:nvPr/>
        </p:nvSpPr>
        <p:spPr>
          <a:xfrm>
            <a:off x="882420" y="135186"/>
            <a:ext cx="4061451" cy="59773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小米兰亭" panose="03000502000000000000" charset="-122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相似图</a:t>
            </a:r>
            <a:endParaRPr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A1D6727A-79D0-4FB4-A06B-56D43AB4DF9C}"/>
              </a:ext>
            </a:extLst>
          </p:cNvPr>
          <p:cNvGrpSpPr/>
          <p:nvPr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FD452F99-C426-4556-B935-AC6D3B49E10F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="" xmlns:a16="http://schemas.microsoft.com/office/drawing/2014/main" id="{EA5BA6EE-2133-4AC1-AE93-85B769A4FD4B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33880D47-E39C-4E0D-A703-728D8E1EF143}"/>
              </a:ext>
            </a:extLst>
          </p:cNvPr>
          <p:cNvGrpSpPr/>
          <p:nvPr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20" name="矩形 19">
              <a:extLst>
                <a:ext uri="{FF2B5EF4-FFF2-40B4-BE49-F238E27FC236}">
                  <a16:creationId xmlns="" xmlns:a16="http://schemas.microsoft.com/office/drawing/2014/main" id="{F3AF7EB0-AF9E-4ABC-8B99-4B96E3B24FF8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1" name="等腰三角形 20">
              <a:extLst>
                <a:ext uri="{FF2B5EF4-FFF2-40B4-BE49-F238E27FC236}">
                  <a16:creationId xmlns="" xmlns:a16="http://schemas.microsoft.com/office/drawing/2014/main" id="{43661DAC-A6D3-49A7-B76B-8DEB89D981A2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6D21B2D4-8C03-44BC-8698-4331D14DB6A3}"/>
              </a:ext>
            </a:extLst>
          </p:cNvPr>
          <p:cNvGrpSpPr/>
          <p:nvPr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03F9D23A-9425-4DFE-8213-1163968DD0D4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="" xmlns:a16="http://schemas.microsoft.com/office/drawing/2014/main" id="{D97A7874-F7B3-48A2-88CC-45D2C2D16224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3BFC0502-387C-45C2-8220-83E0F3584675}"/>
              </a:ext>
            </a:extLst>
          </p:cNvPr>
          <p:cNvSpPr txBox="1"/>
          <p:nvPr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108B1E82-27B5-4350-8B28-81D2B7365B2B}"/>
              </a:ext>
            </a:extLst>
          </p:cNvPr>
          <p:cNvGrpSpPr/>
          <p:nvPr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31" name="组合 30">
              <a:extLst>
                <a:ext uri="{FF2B5EF4-FFF2-40B4-BE49-F238E27FC236}">
                  <a16:creationId xmlns="" xmlns:a16="http://schemas.microsoft.com/office/drawing/2014/main" id="{A5C92559-DD9A-42EB-888F-FD3491781647}"/>
                </a:ext>
              </a:extLst>
            </p:cNvPr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2" name="矩形 31">
                <a:extLst>
                  <a:ext uri="{FF2B5EF4-FFF2-40B4-BE49-F238E27FC236}">
                    <a16:creationId xmlns="" xmlns:a16="http://schemas.microsoft.com/office/drawing/2014/main" id="{650E98CE-F8A9-490C-8B0A-B28664C21224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3" name="等腰三角形 32">
                <a:extLst>
                  <a:ext uri="{FF2B5EF4-FFF2-40B4-BE49-F238E27FC236}">
                    <a16:creationId xmlns="" xmlns:a16="http://schemas.microsoft.com/office/drawing/2014/main" id="{2D9D304B-6251-4EA3-A4CD-F7F32030F1DF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="" xmlns:a16="http://schemas.microsoft.com/office/drawing/2014/main" id="{446CC45F-067A-4F21-8F04-ED267C50A598}"/>
                </a:ext>
              </a:extLst>
            </p:cNvPr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9" name="矩形 28">
                <a:extLst>
                  <a:ext uri="{FF2B5EF4-FFF2-40B4-BE49-F238E27FC236}">
                    <a16:creationId xmlns="" xmlns:a16="http://schemas.microsoft.com/office/drawing/2014/main" id="{56F4ABBA-910B-4037-950F-FE0A8E3DD76B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0" name="等腰三角形 29">
                <a:extLst>
                  <a:ext uri="{FF2B5EF4-FFF2-40B4-BE49-F238E27FC236}">
                    <a16:creationId xmlns="" xmlns:a16="http://schemas.microsoft.com/office/drawing/2014/main" id="{8C27569E-066E-4270-82DC-4027609CD8F8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="" xmlns:a16="http://schemas.microsoft.com/office/drawing/2014/main" id="{BF3A0F7A-9FB8-4617-86D6-AFA9109C62EB}"/>
                </a:ext>
              </a:extLst>
            </p:cNvPr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4" name="矩形 3">
                <a:extLst>
                  <a:ext uri="{FF2B5EF4-FFF2-40B4-BE49-F238E27FC236}">
                    <a16:creationId xmlns="" xmlns:a16="http://schemas.microsoft.com/office/drawing/2014/main" id="{2B2C90B1-B305-4337-BDC4-1C218530FFAC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5" name="等腰三角形 4">
                <a:extLst>
                  <a:ext uri="{FF2B5EF4-FFF2-40B4-BE49-F238E27FC236}">
                    <a16:creationId xmlns="" xmlns:a16="http://schemas.microsoft.com/office/drawing/2014/main" id="{9DECFD76-01A0-452D-9403-E71760EC196F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sp>
        <p:nvSpPr>
          <p:cNvPr id="25" name="文本框 24"/>
          <p:cNvSpPr txBox="1"/>
          <p:nvPr/>
        </p:nvSpPr>
        <p:spPr>
          <a:xfrm>
            <a:off x="952107" y="914400"/>
            <a:ext cx="53976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endParaRPr kumimoji="1" lang="zh-CN" altLang="en-US" sz="24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两张图片的特征向量可以计算相似度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欧式距离相似度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余弦相似度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806" y="2730282"/>
            <a:ext cx="5001592" cy="357903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49" y="3009052"/>
            <a:ext cx="2821212" cy="3516292"/>
          </a:xfrm>
          <a:prstGeom prst="rect">
            <a:avLst/>
          </a:prstGeom>
        </p:spPr>
      </p:pic>
      <p:cxnSp>
        <p:nvCxnSpPr>
          <p:cNvPr id="35" name="直线箭头连接符 34"/>
          <p:cNvCxnSpPr/>
          <p:nvPr/>
        </p:nvCxnSpPr>
        <p:spPr>
          <a:xfrm>
            <a:off x="1084258" y="4939749"/>
            <a:ext cx="4579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 flipV="1">
            <a:off x="3171927" y="2851517"/>
            <a:ext cx="0" cy="3312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449" y="944923"/>
            <a:ext cx="812800" cy="50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591" y="384385"/>
            <a:ext cx="1731289" cy="1356474"/>
          </a:xfrm>
          <a:prstGeom prst="rect">
            <a:avLst/>
          </a:prstGeom>
        </p:spPr>
      </p:pic>
      <p:cxnSp>
        <p:nvCxnSpPr>
          <p:cNvPr id="37" name="直线箭头连接符 36"/>
          <p:cNvCxnSpPr/>
          <p:nvPr/>
        </p:nvCxnSpPr>
        <p:spPr>
          <a:xfrm>
            <a:off x="2161249" y="1198923"/>
            <a:ext cx="3963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3004" y="434055"/>
            <a:ext cx="1298033" cy="1306804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6315" y="830671"/>
            <a:ext cx="812800" cy="787400"/>
          </a:xfrm>
          <a:prstGeom prst="rect">
            <a:avLst/>
          </a:prstGeom>
        </p:spPr>
      </p:pic>
      <p:cxnSp>
        <p:nvCxnSpPr>
          <p:cNvPr id="41" name="直线箭头连接符 40"/>
          <p:cNvCxnSpPr/>
          <p:nvPr/>
        </p:nvCxnSpPr>
        <p:spPr>
          <a:xfrm>
            <a:off x="6585146" y="1218039"/>
            <a:ext cx="3963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ip_image00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184" y="2816497"/>
            <a:ext cx="4324736" cy="370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96686" y="6487886"/>
            <a:ext cx="4465323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>
                <a:hlinkClick r:id="rId9"/>
              </a:rPr>
              <a:t>https://</a:t>
            </a:r>
            <a:r>
              <a:rPr lang="en-US" altLang="zh-CN" dirty="0" smtClean="0">
                <a:hlinkClick r:id="rId9"/>
              </a:rPr>
              <a:t>www.tinymind.com/ai100/notebooks/34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80843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9376" y="1074510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当输入</a:t>
            </a:r>
            <a:r>
              <a:rPr kumimoji="1"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x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在某一层卷积上产生了特征</a:t>
            </a:r>
            <a:r>
              <a:rPr kumimoji="1"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f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记录这个特征</a:t>
            </a:r>
            <a:r>
              <a:rPr kumimoji="1"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f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固定权重（不进行优化）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将同形状</a:t>
            </a:r>
            <a:r>
              <a:rPr kumimoji="1"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x’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作为可变量，随机初始化，输入网络，得到特征</a:t>
            </a:r>
            <a:r>
              <a:rPr kumimoji="1"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f’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以</a:t>
            </a:r>
            <a:r>
              <a:rPr kumimoji="1"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f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为</a:t>
            </a:r>
            <a:r>
              <a:rPr kumimoji="1"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ground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truth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，对</a:t>
            </a:r>
            <a:r>
              <a:rPr kumimoji="1"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x’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进行优化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可得到近似</a:t>
            </a:r>
            <a:r>
              <a:rPr kumimoji="1"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x</a:t>
            </a:r>
            <a:r>
              <a:rPr kumimoji="1"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的输入</a:t>
            </a:r>
          </a:p>
        </p:txBody>
      </p:sp>
      <p:sp>
        <p:nvSpPr>
          <p:cNvPr id="5" name="标题 1">
            <a:extLst>
              <a:ext uri="{FF2B5EF4-FFF2-40B4-BE49-F238E27FC236}">
                <a16:creationId xmlns="" xmlns:a16="http://schemas.microsoft.com/office/drawing/2014/main" id="{DA2A89C6-B85A-4EAD-82B1-C81F06E2CEFD}"/>
              </a:ext>
            </a:extLst>
          </p:cNvPr>
          <p:cNvSpPr txBox="1"/>
          <p:nvPr/>
        </p:nvSpPr>
        <p:spPr>
          <a:xfrm>
            <a:off x="882420" y="135186"/>
            <a:ext cx="4061451" cy="59773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小米兰亭" panose="03000502000000000000" charset="-122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使用特征重建数据</a:t>
            </a:r>
            <a:endParaRPr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68" y="1268760"/>
            <a:ext cx="1790700" cy="292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392144" y="980728"/>
                <a:ext cx="3528392" cy="2862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marR="0" indent="-28575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</a:pPr>
                <a:endParaRPr kumimoji="0" lang="zh-CN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Microsoft YaHei" charset="0"/>
                  <a:ea typeface="Microsoft YaHei" charset="0"/>
                  <a:cs typeface="Microsoft YaHei" charset="0"/>
                  <a:sym typeface="Times New Roman" panose="02020603050405020304"/>
                </a:endParaRPr>
              </a:p>
              <a:p>
                <a:pPr marL="285750" marR="0" indent="-28575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</a:pPr>
                <a:endParaRPr lang="zh-CN" altLang="en-US" dirty="0"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marL="285750" marR="0" indent="-28575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</a:pPr>
                <a:endParaRPr kumimoji="0" lang="zh-CN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Microsoft YaHei" charset="0"/>
                  <a:ea typeface="Microsoft YaHei" charset="0"/>
                  <a:cs typeface="Microsoft YaHei" charset="0"/>
                  <a:sym typeface="Times New Roman" panose="02020603050405020304"/>
                </a:endParaRPr>
              </a:p>
              <a:p>
                <a:pPr marL="285750" marR="0" indent="-28575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</a:pPr>
                <a:r>
                  <a:rPr kumimoji="0" lang="zh-CN" altLang="en-US" sz="1800" b="0" i="0" u="none" strike="noStrike" cap="none" spc="0" normalizeH="0" baseline="0" dirty="0" smtClean="0">
                    <a:ln>
                      <a:noFill/>
                    </a:ln>
                    <a:solidFill>
                      <a:srgbClr val="5F5F5F"/>
                    </a:solidFill>
                    <a:effectLst/>
                    <a:uFillTx/>
                    <a:latin typeface="Microsoft YaHei" charset="0"/>
                    <a:ea typeface="Microsoft YaHei" charset="0"/>
                    <a:cs typeface="Microsoft YaHei" charset="0"/>
                    <a:sym typeface="Times New Roman" panose="02020603050405020304"/>
                  </a:rPr>
                  <a:t>我们的预期是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uFillTx/>
                        <a:latin typeface="Cambria Math" charset="0"/>
                        <a:ea typeface="Microsoft YaHei" charset="0"/>
                        <a:cs typeface="Microsoft YaHei" charset="0"/>
                        <a:sym typeface="Times New Roman" panose="02020603050405020304"/>
                      </a:rPr>
                      <m:t>𝑦</m:t>
                    </m:r>
                    <m:r>
                      <a:rPr kumimoji="0" lang="en-US" altLang="zh-CN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uFillTx/>
                        <a:latin typeface="Cambria Math" charset="0"/>
                        <a:ea typeface="Microsoft YaHei" charset="0"/>
                        <a:cs typeface="Microsoft YaHei" charset="0"/>
                        <a:sym typeface="Times New Roman" panose="02020603050405020304"/>
                      </a:rPr>
                      <m:t>′</m:t>
                    </m:r>
                  </m:oMath>
                </a14:m>
                <a:r>
                  <a:rPr kumimoji="0" lang="en-US" altLang="zh-CN" sz="1800" b="0" i="0" u="none" strike="noStrike" cap="none" spc="0" normalizeH="0" baseline="0" dirty="0" smtClean="0">
                    <a:ln>
                      <a:noFill/>
                    </a:ln>
                    <a:solidFill>
                      <a:srgbClr val="5F5F5F"/>
                    </a:solidFill>
                    <a:effectLst/>
                    <a:uFillTx/>
                    <a:latin typeface="Microsoft YaHei" charset="0"/>
                    <a:ea typeface="Microsoft YaHei" charset="0"/>
                    <a:cs typeface="Microsoft YaHei" charset="0"/>
                    <a:sym typeface="Times New Roman" panose="02020603050405020304"/>
                  </a:rPr>
                  <a:t>(ground</a:t>
                </a:r>
                <a:r>
                  <a:rPr kumimoji="0" lang="zh-CN" altLang="en-US" sz="1800" b="0" i="0" u="none" strike="noStrike" cap="none" spc="0" normalizeH="0" baseline="0" dirty="0" smtClean="0">
                    <a:ln>
                      <a:noFill/>
                    </a:ln>
                    <a:solidFill>
                      <a:srgbClr val="5F5F5F"/>
                    </a:solidFill>
                    <a:effectLst/>
                    <a:uFillTx/>
                    <a:latin typeface="Microsoft YaHei" charset="0"/>
                    <a:ea typeface="Microsoft YaHei" charset="0"/>
                    <a:cs typeface="Microsoft YaHei" charset="0"/>
                    <a:sym typeface="Times New Roman" panose="02020603050405020304"/>
                  </a:rPr>
                  <a:t> </a:t>
                </a:r>
                <a:r>
                  <a:rPr kumimoji="0" lang="en-US" altLang="zh-CN" sz="1800" b="0" i="0" u="none" strike="noStrike" cap="none" spc="0" normalizeH="0" baseline="0" dirty="0" smtClean="0">
                    <a:ln>
                      <a:noFill/>
                    </a:ln>
                    <a:solidFill>
                      <a:srgbClr val="5F5F5F"/>
                    </a:solidFill>
                    <a:effectLst/>
                    <a:uFillTx/>
                    <a:latin typeface="Microsoft YaHei" charset="0"/>
                    <a:ea typeface="Microsoft YaHei" charset="0"/>
                    <a:cs typeface="Microsoft YaHei" charset="0"/>
                    <a:sym typeface="Times New Roman" panose="02020603050405020304"/>
                  </a:rPr>
                  <a:t>truth)</a:t>
                </a:r>
                <a:endParaRPr kumimoji="0" lang="zh-CN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Microsoft YaHei" charset="0"/>
                  <a:ea typeface="Microsoft YaHei" charset="0"/>
                  <a:cs typeface="Microsoft YaHei" charset="0"/>
                  <a:sym typeface="Times New Roman" panose="02020603050405020304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kumimoji="0" lang="zh-CN" altLang="en-US" sz="1800" b="0" i="0" u="none" strike="noStrike" cap="none" spc="0" normalizeH="0" baseline="0" dirty="0" smtClean="0">
                    <a:ln>
                      <a:noFill/>
                    </a:ln>
                    <a:solidFill>
                      <a:srgbClr val="5F5F5F"/>
                    </a:solidFill>
                    <a:effectLst/>
                    <a:uFillTx/>
                    <a:latin typeface="Microsoft YaHei" charset="0"/>
                    <a:ea typeface="Microsoft YaHei" charset="0"/>
                    <a:cs typeface="Microsoft YaHei" charset="0"/>
                    <a:sym typeface="Times New Roman" panose="02020603050405020304"/>
                  </a:rPr>
                  <a:t>通常我们训练神经网络，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uFillTx/>
                        <a:latin typeface="Cambria Math" charset="0"/>
                        <a:ea typeface="Microsoft YaHei" charset="0"/>
                        <a:cs typeface="Microsoft YaHei" charset="0"/>
                        <a:sym typeface="Times New Roman" panose="02020603050405020304"/>
                      </a:rPr>
                      <m:t>x</m:t>
                    </m:r>
                  </m:oMath>
                </a14:m>
                <a:r>
                  <a:rPr kumimoji="0" lang="zh-CN" altLang="en-US" sz="1800" b="0" i="0" u="none" strike="noStrike" cap="none" spc="0" normalizeH="0" baseline="0" dirty="0" smtClean="0">
                    <a:ln>
                      <a:noFill/>
                    </a:ln>
                    <a:solidFill>
                      <a:srgbClr val="5F5F5F"/>
                    </a:solidFill>
                    <a:effectLst/>
                    <a:uFillTx/>
                    <a:latin typeface="Microsoft YaHei" charset="0"/>
                    <a:ea typeface="Microsoft YaHei" charset="0"/>
                    <a:cs typeface="Microsoft YaHei" charset="0"/>
                    <a:sym typeface="Times New Roman" panose="02020603050405020304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𝑦</m:t>
                    </m:r>
                    <m:r>
                      <a:rPr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′</m:t>
                    </m:r>
                  </m:oMath>
                </a14:m>
                <a:r>
                  <a:rPr kumimoji="0" lang="zh-CN" altLang="en-US" sz="1800" b="0" i="0" u="none" strike="noStrike" cap="none" spc="0" normalizeH="0" baseline="0" dirty="0" smtClean="0">
                    <a:ln>
                      <a:noFill/>
                    </a:ln>
                    <a:solidFill>
                      <a:srgbClr val="5F5F5F"/>
                    </a:solidFill>
                    <a:effectLst/>
                    <a:uFillTx/>
                    <a:latin typeface="Microsoft YaHei" charset="0"/>
                    <a:ea typeface="Microsoft YaHei" charset="0"/>
                    <a:cs typeface="Microsoft YaHei" charset="0"/>
                    <a:sym typeface="Times New Roman" panose="02020603050405020304"/>
                  </a:rPr>
                  <a:t>是固定的，我们通过优化</a:t>
                </a:r>
                <a:r>
                  <a:rPr kumimoji="0" lang="en-US" altLang="zh-CN" sz="1800" b="0" i="0" u="none" strike="noStrike" cap="none" spc="0" normalizeH="0" baseline="0" dirty="0" smtClean="0">
                    <a:ln>
                      <a:noFill/>
                    </a:ln>
                    <a:solidFill>
                      <a:srgbClr val="5F5F5F"/>
                    </a:solidFill>
                    <a:effectLst/>
                    <a:uFillTx/>
                    <a:latin typeface="Microsoft YaHei" charset="0"/>
                    <a:ea typeface="Microsoft YaHei" charset="0"/>
                    <a:cs typeface="Microsoft YaHei" charset="0"/>
                    <a:sym typeface="Times New Roman" panose="02020603050405020304"/>
                  </a:rPr>
                  <a:t>W</a:t>
                </a:r>
                <a:r>
                  <a:rPr kumimoji="0" lang="zh-CN" altLang="en-US" sz="1800" b="0" i="0" u="none" strike="noStrike" cap="none" spc="0" normalizeH="0" baseline="0" dirty="0" smtClean="0">
                    <a:ln>
                      <a:noFill/>
                    </a:ln>
                    <a:solidFill>
                      <a:srgbClr val="5F5F5F"/>
                    </a:solidFill>
                    <a:effectLst/>
                    <a:uFillTx/>
                    <a:latin typeface="Microsoft YaHei" charset="0"/>
                    <a:ea typeface="Microsoft YaHei" charset="0"/>
                    <a:cs typeface="Microsoft YaHei" charset="0"/>
                    <a:sym typeface="Times New Roman" panose="02020603050405020304"/>
                  </a:rPr>
                  <a:t>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𝑦</m:t>
                    </m:r>
                    <m:r>
                      <a:rPr lang="zh-CN" altLang="en-US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→</m:t>
                    </m:r>
                    <m:r>
                      <a:rPr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𝑦</m:t>
                    </m:r>
                    <m:r>
                      <a:rPr lang="en-US" altLang="zh-CN" b="0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′</m:t>
                    </m:r>
                  </m:oMath>
                </a14:m>
                <a:endParaRPr lang="zh-CN" altLang="en-US" i="1" dirty="0" smtClean="0">
                  <a:latin typeface="Cambria Math" charset="0"/>
                  <a:ea typeface="Microsoft YaHei" charset="0"/>
                  <a:cs typeface="Microsoft YaHei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特征重建时，我们可以看做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mtClean="0">
                        <a:latin typeface="Cambria Math" charset="0"/>
                        <a:ea typeface="Microsoft YaHei" charset="0"/>
                        <a:cs typeface="Microsoft YaHei" charset="0"/>
                      </a:rPr>
                      <m:t>W</m:t>
                    </m:r>
                  </m:oMath>
                </a14:m>
                <a:r>
                  <a:rPr lang="zh-CN" altLang="en-US" dirty="0" smtClean="0">
                    <a:ea typeface="Microsoft YaHei" charset="0"/>
                    <a:cs typeface="Microsoft YaHei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𝑦</m:t>
                    </m:r>
                    <m:r>
                      <a:rPr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′</m:t>
                    </m:r>
                  </m:oMath>
                </a14:m>
                <a:r>
                  <a:rPr kumimoji="0" lang="zh-CN" altLang="en-US" sz="1800" b="0" i="0" u="none" strike="noStrike" cap="none" spc="0" normalizeH="0" baseline="0" dirty="0" smtClean="0">
                    <a:ln>
                      <a:noFill/>
                    </a:ln>
                    <a:solidFill>
                      <a:srgbClr val="5F5F5F"/>
                    </a:solidFill>
                    <a:effectLst/>
                    <a:uFillTx/>
                    <a:latin typeface="Microsoft YaHei" charset="0"/>
                    <a:ea typeface="Microsoft YaHei" charset="0"/>
                    <a:cs typeface="Microsoft YaHei" charset="0"/>
                    <a:sym typeface="Times New Roman" panose="02020603050405020304"/>
                  </a:rPr>
                  <a:t>是固定的，我们通过优化一个</a:t>
                </a:r>
                <a:r>
                  <a:rPr kumimoji="0" lang="en-US" altLang="zh-CN" sz="1800" b="0" u="none" strike="noStrike" cap="none" spc="0" normalizeH="0" baseline="0" dirty="0" smtClean="0">
                    <a:ln>
                      <a:noFill/>
                    </a:ln>
                    <a:solidFill>
                      <a:srgbClr val="5F5F5F"/>
                    </a:solidFill>
                    <a:effectLst/>
                    <a:uFillTx/>
                    <a:latin typeface="Microsoft YaHei" charset="0"/>
                    <a:ea typeface="Microsoft YaHei" charset="0"/>
                    <a:cs typeface="Microsoft YaHei" charset="0"/>
                    <a:sym typeface="Times New Roman" panose="02020603050405020304"/>
                  </a:rPr>
                  <a:t>x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Microsoft YaHei" charset="0"/>
                        <a:cs typeface="Microsoft YaHei" charset="0"/>
                      </a:rPr>
                      <m:t>′</m:t>
                    </m:r>
                  </m:oMath>
                </a14:m>
                <a:r>
                  <a:rPr kumimoji="0" lang="zh-CN" altLang="en-US" sz="1800" b="0" i="0" u="none" strike="noStrike" cap="none" spc="0" normalizeH="0" baseline="0" dirty="0" smtClean="0">
                    <a:ln>
                      <a:noFill/>
                    </a:ln>
                    <a:solidFill>
                      <a:srgbClr val="5F5F5F"/>
                    </a:solidFill>
                    <a:effectLst/>
                    <a:uFillTx/>
                    <a:latin typeface="Microsoft YaHei" charset="0"/>
                    <a:ea typeface="Microsoft YaHei" charset="0"/>
                    <a:cs typeface="Microsoft YaHei" charset="0"/>
                    <a:sym typeface="Times New Roman" panose="02020603050405020304"/>
                  </a:rPr>
                  <a:t>，使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uFillTx/>
                        <a:latin typeface="Cambria Math" charset="0"/>
                        <a:ea typeface="Microsoft YaHei" charset="0"/>
                        <a:cs typeface="Microsoft YaHei" charset="0"/>
                        <a:sym typeface="Times New Roman" panose="02020603050405020304"/>
                      </a:rPr>
                      <m:t>x</m:t>
                    </m:r>
                    <m:r>
                      <a:rPr kumimoji="0" lang="zh-CN" altLang="en-US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uFillTx/>
                        <a:latin typeface="Cambria Math" charset="0"/>
                        <a:ea typeface="Microsoft YaHei" charset="0"/>
                        <a:cs typeface="Microsoft YaHei" charset="0"/>
                        <a:sym typeface="Times New Roman" panose="02020603050405020304"/>
                      </a:rPr>
                      <m:t>‘→</m:t>
                    </m:r>
                    <m:r>
                      <m:rPr>
                        <m:sty m:val="p"/>
                      </m:rPr>
                      <a:rPr kumimoji="0" lang="en-US" altLang="zh-CN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uFillTx/>
                        <a:latin typeface="Cambria Math" charset="0"/>
                        <a:ea typeface="Microsoft YaHei" charset="0"/>
                        <a:cs typeface="Microsoft YaHei" charset="0"/>
                        <a:sym typeface="Times New Roman" panose="02020603050405020304"/>
                      </a:rPr>
                      <m:t>x</m:t>
                    </m:r>
                  </m:oMath>
                </a14:m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Microsoft YaHei" charset="0"/>
                  <a:ea typeface="Microsoft YaHei" charset="0"/>
                  <a:cs typeface="Microsoft YaHei" charset="0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44" y="980728"/>
                <a:ext cx="3528392" cy="2862320"/>
              </a:xfrm>
              <a:prstGeom prst="rect">
                <a:avLst/>
              </a:prstGeom>
              <a:blipFill rotWithShape="0">
                <a:blip r:embed="rId3"/>
                <a:stretch>
                  <a:fillRect l="-2422" r="-2422" b="-2559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53" y="3752166"/>
            <a:ext cx="2981483" cy="23119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7994" y="3891012"/>
            <a:ext cx="2674086" cy="200151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4978" y="3909382"/>
            <a:ext cx="2633016" cy="201155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6869" y="3891012"/>
            <a:ext cx="2632651" cy="204398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67408" y="6444046"/>
            <a:ext cx="4465323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>
                <a:hlinkClick r:id="rId8"/>
              </a:rPr>
              <a:t>https://</a:t>
            </a:r>
            <a:r>
              <a:rPr lang="en-US" altLang="zh-CN" dirty="0" smtClean="0">
                <a:hlinkClick r:id="rId8"/>
              </a:rPr>
              <a:t>www.tinymind.com/ai100/notebooks/25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55969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DA2A89C6-B85A-4EAD-82B1-C81F06E2CEFD}"/>
              </a:ext>
            </a:extLst>
          </p:cNvPr>
          <p:cNvSpPr txBox="1"/>
          <p:nvPr/>
        </p:nvSpPr>
        <p:spPr>
          <a:xfrm>
            <a:off x="882420" y="135186"/>
            <a:ext cx="4061451" cy="59773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小米兰亭" panose="03000502000000000000" charset="-122"/>
              </a:defRPr>
            </a:lvl1pPr>
          </a:lstStyle>
          <a:p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Style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transfer</a:t>
            </a:r>
            <a:endParaRPr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605838"/>
            <a:ext cx="7500663" cy="582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243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A2A89C6-B85A-4EAD-82B1-C81F06E2CEFD}"/>
              </a:ext>
            </a:extLst>
          </p:cNvPr>
          <p:cNvSpPr txBox="1"/>
          <p:nvPr/>
        </p:nvSpPr>
        <p:spPr>
          <a:xfrm>
            <a:off x="882420" y="135186"/>
            <a:ext cx="4061451" cy="59773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小米兰亭" panose="03000502000000000000" charset="-122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对抗样本</a:t>
            </a:r>
            <a:endParaRPr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732925"/>
            <a:ext cx="9801469" cy="57557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80176" y="3356992"/>
            <a:ext cx="780322" cy="6480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9803978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0.10391 0.0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5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A2A89C6-B85A-4EAD-82B1-C81F06E2CEFD}"/>
              </a:ext>
            </a:extLst>
          </p:cNvPr>
          <p:cNvSpPr txBox="1"/>
          <p:nvPr/>
        </p:nvSpPr>
        <p:spPr>
          <a:xfrm>
            <a:off x="882420" y="135186"/>
            <a:ext cx="4061451" cy="59773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小米兰亭" panose="03000502000000000000" charset="-122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对抗样本</a:t>
            </a:r>
            <a:endParaRPr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mage result for adversarial examples neur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420888"/>
            <a:ext cx="88487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98764" y="908720"/>
            <a:ext cx="10822833" cy="15696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一张本可以正确分类到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y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的照片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x</a:t>
            </a:r>
            <a:endParaRPr kumimoji="0" lang="zh-CN" altLang="en-US" sz="2400" b="0" i="0" u="none" strike="noStrike" cap="none" spc="0" normalizeH="0" baseline="0" dirty="0" smtClean="0">
              <a:ln>
                <a:noFill/>
              </a:ln>
              <a:solidFill>
                <a:srgbClr val="5F5F5F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Times New Roman" panose="020206030504050203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想让它被错误的分类到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y’</a:t>
            </a:r>
            <a:endParaRPr kumimoji="0" lang="zh-CN" altLang="en-US" sz="2400" b="0" i="0" u="none" strike="noStrike" cap="none" spc="0" normalizeH="0" baseline="0" dirty="0" smtClean="0">
              <a:ln>
                <a:noFill/>
              </a:ln>
              <a:solidFill>
                <a:srgbClr val="5F5F5F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Times New Roman" panose="020206030504050203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我们冻结权重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W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，以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y’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作为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ground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 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truth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，在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x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的基础上优化，得到一个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x</a:t>
            </a:r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’</a:t>
            </a:r>
            <a:endParaRPr lang="zh-CN" altLang="en-US" sz="24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x’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将会被分类到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y’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，并且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【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人眼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】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看上去和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x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区别不大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5F5F5F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Times New Roman" panose="020206030504050203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7657" y="6400800"/>
            <a:ext cx="4465323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www.tinymind.com/ai100/notebooks/37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28982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A2A89C6-B85A-4EAD-82B1-C81F06E2CEFD}"/>
              </a:ext>
            </a:extLst>
          </p:cNvPr>
          <p:cNvSpPr txBox="1"/>
          <p:nvPr/>
        </p:nvSpPr>
        <p:spPr>
          <a:xfrm>
            <a:off x="882420" y="135186"/>
            <a:ext cx="4061451" cy="59773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小米兰亭" panose="03000502000000000000" charset="-122"/>
              </a:defRPr>
            </a:lvl1pPr>
          </a:lstStyle>
          <a:p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Dream</a:t>
            </a:r>
            <a:endParaRPr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20" y="1844824"/>
            <a:ext cx="7733860" cy="484574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8764" y="908720"/>
            <a:ext cx="9899503" cy="8309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以随机图片或噪音作为输入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x</a:t>
            </a:r>
            <a:endParaRPr kumimoji="0" lang="zh-CN" altLang="en-US" sz="2400" b="0" i="0" u="none" strike="noStrike" cap="none" spc="0" normalizeH="0" baseline="0" dirty="0" smtClean="0">
              <a:ln>
                <a:noFill/>
              </a:ln>
              <a:solidFill>
                <a:srgbClr val="5F5F5F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Times New Roman" panose="02020603050405020304"/>
            </a:endParaRPr>
          </a:p>
          <a:p>
            <a:pPr marL="342900" indent="-342900">
              <a:buFont typeface="Arial" charset="0"/>
              <a:buChar char="•"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某一个分类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y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作为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ground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 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truth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，冻结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W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，</a:t>
            </a: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优化</a:t>
            </a:r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x</a:t>
            </a: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得到</a:t>
            </a:r>
            <a:r>
              <a:rPr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x</a:t>
            </a:r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’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（梯度上升）</a:t>
            </a:r>
            <a:endParaRPr kumimoji="0" lang="zh-CN" altLang="en-US" sz="2400" b="1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Times New Roman" panose="020206030504050203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549621" y="5877272"/>
            <a:ext cx="364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3"/>
              </a:rPr>
              <a:t>https://github.com/google/</a:t>
            </a:r>
            <a:r>
              <a:rPr lang="zh-CN" altLang="en-US" dirty="0" smtClean="0">
                <a:hlinkClick r:id="rId3"/>
              </a:rPr>
              <a:t>deepdream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92537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33251" y="5949280"/>
            <a:ext cx="3858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hlinkClick r:id="rId2"/>
              </a:rPr>
              <a:t>https://pjreddie.com/darknet/nightmare</a:t>
            </a:r>
            <a:r>
              <a:rPr lang="zh-CN" altLang="en-US" smtClean="0">
                <a:hlinkClick r:id="rId2"/>
              </a:rPr>
              <a:t>/</a:t>
            </a:r>
            <a:endParaRPr lang="zh-CN" altLang="en-US" smtClean="0"/>
          </a:p>
          <a:p>
            <a:endParaRPr lang="zh-CN" altLang="en-US" dirty="0" smtClean="0"/>
          </a:p>
        </p:txBody>
      </p:sp>
      <p:sp>
        <p:nvSpPr>
          <p:cNvPr id="3" name="标题 1">
            <a:extLst>
              <a:ext uri="{FF2B5EF4-FFF2-40B4-BE49-F238E27FC236}">
                <a16:creationId xmlns="" xmlns:a16="http://schemas.microsoft.com/office/drawing/2014/main" id="{DA2A89C6-B85A-4EAD-82B1-C81F06E2CEFD}"/>
              </a:ext>
            </a:extLst>
          </p:cNvPr>
          <p:cNvSpPr txBox="1"/>
          <p:nvPr/>
        </p:nvSpPr>
        <p:spPr>
          <a:xfrm>
            <a:off x="882420" y="135186"/>
            <a:ext cx="4061451" cy="59773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小米兰亭" panose="03000502000000000000" charset="-122"/>
              </a:defRPr>
            </a:lvl1pPr>
          </a:lstStyle>
          <a:p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nightmare</a:t>
            </a:r>
            <a:endParaRPr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 descr="https://pjreddie.com/media/image/dog_vgg-conv_6_0000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79" y="725962"/>
            <a:ext cx="7733653" cy="580024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5748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A2A89C6-B85A-4EAD-82B1-C81F06E2CEFD}"/>
              </a:ext>
            </a:extLst>
          </p:cNvPr>
          <p:cNvSpPr txBox="1"/>
          <p:nvPr/>
        </p:nvSpPr>
        <p:spPr>
          <a:xfrm>
            <a:off x="882420" y="135186"/>
            <a:ext cx="4061451" cy="59773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小米兰亭" panose="03000502000000000000" charset="-122"/>
              </a:defRPr>
            </a:lvl1pPr>
          </a:lstStyle>
          <a:p>
            <a:r>
              <a:rPr lang="en-US" altLang="zh-CN" sz="28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emmmm</a:t>
            </a:r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79846" y="3198169"/>
            <a:ext cx="5324533" cy="461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下面内容可能引发不适，请谨慎观看。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5F5F5F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855698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4D059A36-583F-4572-AA7B-1A8FA6FBF6C5}"/>
              </a:ext>
            </a:extLst>
          </p:cNvPr>
          <p:cNvSpPr txBox="1"/>
          <p:nvPr/>
        </p:nvSpPr>
        <p:spPr>
          <a:xfrm>
            <a:off x="941084" y="106674"/>
            <a:ext cx="2241755" cy="5232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课程概要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A059672F-D684-44AF-894E-D309921C36DD}"/>
              </a:ext>
            </a:extLst>
          </p:cNvPr>
          <p:cNvSpPr txBox="1"/>
          <p:nvPr/>
        </p:nvSpPr>
        <p:spPr>
          <a:xfrm>
            <a:off x="3188951" y="1128611"/>
            <a:ext cx="7297322" cy="59093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图片分类卷积神经网络结构浅析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5F5F5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关于特征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从另一个角度理解分类网络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获取特征的其他方式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特征运用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相似图计算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特征运用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信息重建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特征运用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对抗样本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特征运用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——Deep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Dream</a:t>
            </a:r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F5F5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5433EE0B-FE56-43E4-8AA9-8B485CAB9758}"/>
              </a:ext>
            </a:extLst>
          </p:cNvPr>
          <p:cNvGrpSpPr/>
          <p:nvPr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" name="矩形 19">
              <a:extLst>
                <a:ext uri="{FF2B5EF4-FFF2-40B4-BE49-F238E27FC236}">
                  <a16:creationId xmlns="" xmlns:a16="http://schemas.microsoft.com/office/drawing/2014/main" id="{F53399C6-DD12-4834-AF0D-94729908E111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1" name="等腰三角形 20">
              <a:extLst>
                <a:ext uri="{FF2B5EF4-FFF2-40B4-BE49-F238E27FC236}">
                  <a16:creationId xmlns="" xmlns:a16="http://schemas.microsoft.com/office/drawing/2014/main" id="{009DB6E1-9BBF-4B69-926C-ED18A83E1E4F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155240FC-AA93-44DA-9233-8B917A787F63}"/>
              </a:ext>
            </a:extLst>
          </p:cNvPr>
          <p:cNvGrpSpPr/>
          <p:nvPr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B249E678-A098-415C-8980-717FBB47E32D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="" xmlns:a16="http://schemas.microsoft.com/office/drawing/2014/main" id="{813B742E-6E76-45C0-B2CF-A570EA124D6C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="" xmlns:a16="http://schemas.microsoft.com/office/drawing/2014/main" id="{FB00B3A0-DB61-414D-867B-D5FD6EC678D4}"/>
              </a:ext>
            </a:extLst>
          </p:cNvPr>
          <p:cNvGrpSpPr/>
          <p:nvPr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26" name="矩形 25">
              <a:extLst>
                <a:ext uri="{FF2B5EF4-FFF2-40B4-BE49-F238E27FC236}">
                  <a16:creationId xmlns="" xmlns:a16="http://schemas.microsoft.com/office/drawing/2014/main" id="{432D257B-B525-48B4-8B8F-3E01453E446A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="" xmlns:a16="http://schemas.microsoft.com/office/drawing/2014/main" id="{3BA7356F-5A23-4983-9832-B52E7A83C88C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58575741-7FE7-4ABA-9AC8-279782EDC83F}"/>
              </a:ext>
            </a:extLst>
          </p:cNvPr>
          <p:cNvSpPr txBox="1"/>
          <p:nvPr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3139628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33251" y="5949280"/>
            <a:ext cx="3858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hlinkClick r:id="rId2"/>
              </a:rPr>
              <a:t>https://pjreddie.com/darknet/nightmare</a:t>
            </a:r>
            <a:r>
              <a:rPr lang="zh-CN" altLang="en-US" smtClean="0">
                <a:hlinkClick r:id="rId2"/>
              </a:rPr>
              <a:t>/</a:t>
            </a:r>
            <a:endParaRPr lang="zh-CN" altLang="en-US" smtClean="0"/>
          </a:p>
          <a:p>
            <a:endParaRPr lang="zh-CN" altLang="en-US" dirty="0" smtClean="0"/>
          </a:p>
        </p:txBody>
      </p:sp>
      <p:sp>
        <p:nvSpPr>
          <p:cNvPr id="3" name="标题 1">
            <a:extLst>
              <a:ext uri="{FF2B5EF4-FFF2-40B4-BE49-F238E27FC236}">
                <a16:creationId xmlns="" xmlns:a16="http://schemas.microsoft.com/office/drawing/2014/main" id="{DA2A89C6-B85A-4EAD-82B1-C81F06E2CEFD}"/>
              </a:ext>
            </a:extLst>
          </p:cNvPr>
          <p:cNvSpPr txBox="1"/>
          <p:nvPr/>
        </p:nvSpPr>
        <p:spPr>
          <a:xfrm>
            <a:off x="882420" y="135186"/>
            <a:ext cx="4061451" cy="59773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小米兰亭" panose="03000502000000000000" charset="-122"/>
              </a:defRPr>
            </a:lvl1pPr>
          </a:lstStyle>
          <a:p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nightmare</a:t>
            </a:r>
            <a:endParaRPr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4" descr="https://pjreddie.com/media/image/eagle_vgg-conv_13_0000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7" y="697897"/>
            <a:ext cx="7992888" cy="5294125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2788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s://pjreddie.com/media/image/yo_jnet-conv_11_000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3" y="732925"/>
            <a:ext cx="9017491" cy="5072339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8333251" y="5949280"/>
            <a:ext cx="3858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hlinkClick r:id="rId3"/>
              </a:rPr>
              <a:t>https://pjreddie.com/darknet/nightmare</a:t>
            </a:r>
            <a:r>
              <a:rPr lang="zh-CN" altLang="en-US" smtClean="0">
                <a:hlinkClick r:id="rId3"/>
              </a:rPr>
              <a:t>/</a:t>
            </a:r>
            <a:endParaRPr lang="zh-CN" altLang="en-US" smtClean="0"/>
          </a:p>
          <a:p>
            <a:endParaRPr lang="zh-CN" altLang="en-US" dirty="0" smtClean="0"/>
          </a:p>
        </p:txBody>
      </p:sp>
      <p:sp>
        <p:nvSpPr>
          <p:cNvPr id="4" name="标题 1">
            <a:extLst>
              <a:ext uri="{FF2B5EF4-FFF2-40B4-BE49-F238E27FC236}">
                <a16:creationId xmlns="" xmlns:a16="http://schemas.microsoft.com/office/drawing/2014/main" id="{DA2A89C6-B85A-4EAD-82B1-C81F06E2CEFD}"/>
              </a:ext>
            </a:extLst>
          </p:cNvPr>
          <p:cNvSpPr txBox="1"/>
          <p:nvPr/>
        </p:nvSpPr>
        <p:spPr>
          <a:xfrm>
            <a:off x="882420" y="135186"/>
            <a:ext cx="4061451" cy="59773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小米兰亭" panose="03000502000000000000" charset="-122"/>
              </a:defRPr>
            </a:lvl1pPr>
          </a:lstStyle>
          <a:p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nightmare</a:t>
            </a:r>
            <a:endParaRPr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1882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67A80DCF-8206-4088-AC22-3B230E2AE510}"/>
              </a:ext>
            </a:extLst>
          </p:cNvPr>
          <p:cNvCxnSpPr>
            <a:cxnSpLocks/>
          </p:cNvCxnSpPr>
          <p:nvPr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标题 1">
            <a:extLst>
              <a:ext uri="{FF2B5EF4-FFF2-40B4-BE49-F238E27FC236}">
                <a16:creationId xmlns="" xmlns:a16="http://schemas.microsoft.com/office/drawing/2014/main" id="{DA2A89C6-B85A-4EAD-82B1-C81F06E2CEFD}"/>
              </a:ext>
            </a:extLst>
          </p:cNvPr>
          <p:cNvSpPr txBox="1"/>
          <p:nvPr/>
        </p:nvSpPr>
        <p:spPr>
          <a:xfrm>
            <a:off x="882420" y="135186"/>
            <a:ext cx="4061451" cy="59773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小米兰亭" panose="03000502000000000000" charset="-122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分类卷积神经网络</a:t>
            </a:r>
            <a:endParaRPr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A1D6727A-79D0-4FB4-A06B-56D43AB4DF9C}"/>
              </a:ext>
            </a:extLst>
          </p:cNvPr>
          <p:cNvGrpSpPr/>
          <p:nvPr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FD452F99-C426-4556-B935-AC6D3B49E10F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="" xmlns:a16="http://schemas.microsoft.com/office/drawing/2014/main" id="{EA5BA6EE-2133-4AC1-AE93-85B769A4FD4B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33880D47-E39C-4E0D-A703-728D8E1EF143}"/>
              </a:ext>
            </a:extLst>
          </p:cNvPr>
          <p:cNvGrpSpPr/>
          <p:nvPr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20" name="矩形 19">
              <a:extLst>
                <a:ext uri="{FF2B5EF4-FFF2-40B4-BE49-F238E27FC236}">
                  <a16:creationId xmlns="" xmlns:a16="http://schemas.microsoft.com/office/drawing/2014/main" id="{F3AF7EB0-AF9E-4ABC-8B99-4B96E3B24FF8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1" name="等腰三角形 20">
              <a:extLst>
                <a:ext uri="{FF2B5EF4-FFF2-40B4-BE49-F238E27FC236}">
                  <a16:creationId xmlns="" xmlns:a16="http://schemas.microsoft.com/office/drawing/2014/main" id="{43661DAC-A6D3-49A7-B76B-8DEB89D981A2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6D21B2D4-8C03-44BC-8698-4331D14DB6A3}"/>
              </a:ext>
            </a:extLst>
          </p:cNvPr>
          <p:cNvGrpSpPr/>
          <p:nvPr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03F9D23A-9425-4DFE-8213-1163968DD0D4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="" xmlns:a16="http://schemas.microsoft.com/office/drawing/2014/main" id="{D97A7874-F7B3-48A2-88CC-45D2C2D16224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3BFC0502-387C-45C2-8220-83E0F3584675}"/>
              </a:ext>
            </a:extLst>
          </p:cNvPr>
          <p:cNvSpPr txBox="1"/>
          <p:nvPr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108B1E82-27B5-4350-8B28-81D2B7365B2B}"/>
              </a:ext>
            </a:extLst>
          </p:cNvPr>
          <p:cNvGrpSpPr/>
          <p:nvPr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31" name="组合 30">
              <a:extLst>
                <a:ext uri="{FF2B5EF4-FFF2-40B4-BE49-F238E27FC236}">
                  <a16:creationId xmlns="" xmlns:a16="http://schemas.microsoft.com/office/drawing/2014/main" id="{A5C92559-DD9A-42EB-888F-FD3491781647}"/>
                </a:ext>
              </a:extLst>
            </p:cNvPr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2" name="矩形 31">
                <a:extLst>
                  <a:ext uri="{FF2B5EF4-FFF2-40B4-BE49-F238E27FC236}">
                    <a16:creationId xmlns="" xmlns:a16="http://schemas.microsoft.com/office/drawing/2014/main" id="{650E98CE-F8A9-490C-8B0A-B28664C21224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3" name="等腰三角形 32">
                <a:extLst>
                  <a:ext uri="{FF2B5EF4-FFF2-40B4-BE49-F238E27FC236}">
                    <a16:creationId xmlns="" xmlns:a16="http://schemas.microsoft.com/office/drawing/2014/main" id="{2D9D304B-6251-4EA3-A4CD-F7F32030F1DF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="" xmlns:a16="http://schemas.microsoft.com/office/drawing/2014/main" id="{446CC45F-067A-4F21-8F04-ED267C50A598}"/>
                </a:ext>
              </a:extLst>
            </p:cNvPr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9" name="矩形 28">
                <a:extLst>
                  <a:ext uri="{FF2B5EF4-FFF2-40B4-BE49-F238E27FC236}">
                    <a16:creationId xmlns="" xmlns:a16="http://schemas.microsoft.com/office/drawing/2014/main" id="{56F4ABBA-910B-4037-950F-FE0A8E3DD76B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0" name="等腰三角形 29">
                <a:extLst>
                  <a:ext uri="{FF2B5EF4-FFF2-40B4-BE49-F238E27FC236}">
                    <a16:creationId xmlns="" xmlns:a16="http://schemas.microsoft.com/office/drawing/2014/main" id="{8C27569E-066E-4270-82DC-4027609CD8F8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="" xmlns:a16="http://schemas.microsoft.com/office/drawing/2014/main" id="{BF3A0F7A-9FB8-4617-86D6-AFA9109C62EB}"/>
                </a:ext>
              </a:extLst>
            </p:cNvPr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4" name="矩形 3">
                <a:extLst>
                  <a:ext uri="{FF2B5EF4-FFF2-40B4-BE49-F238E27FC236}">
                    <a16:creationId xmlns="" xmlns:a16="http://schemas.microsoft.com/office/drawing/2014/main" id="{2B2C90B1-B305-4337-BDC4-1C218530FFAC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5" name="等腰三角形 4">
                <a:extLst>
                  <a:ext uri="{FF2B5EF4-FFF2-40B4-BE49-F238E27FC236}">
                    <a16:creationId xmlns="" xmlns:a16="http://schemas.microsoft.com/office/drawing/2014/main" id="{9DECFD76-01A0-452D-9403-E71760EC196F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0" y="716758"/>
            <a:ext cx="9801469" cy="575575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>
          <a:xfrm>
            <a:off x="943628" y="118403"/>
            <a:ext cx="2822576" cy="5977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小米兰亭" panose="03000502000000000000" charset="-122"/>
              </a:defRPr>
            </a:lvl1pPr>
          </a:lstStyle>
          <a:p>
            <a:r>
              <a:rPr lang="zh-CN" altLang="en-US" sz="28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分类网络</a:t>
            </a:r>
            <a:r>
              <a:rPr lang="en-US" altLang="zh-CN" sz="28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800" dirty="0" err="1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endParaRPr sz="28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img.ctolib.com/uploadImg/20170822/20170822085049_4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60160"/>
            <a:ext cx="12217418" cy="530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67A80DCF-8206-4088-AC22-3B230E2AE510}"/>
              </a:ext>
            </a:extLst>
          </p:cNvPr>
          <p:cNvCxnSpPr>
            <a:cxnSpLocks/>
          </p:cNvCxnSpPr>
          <p:nvPr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标题 1">
            <a:extLst>
              <a:ext uri="{FF2B5EF4-FFF2-40B4-BE49-F238E27FC236}">
                <a16:creationId xmlns="" xmlns:a16="http://schemas.microsoft.com/office/drawing/2014/main" id="{DA2A89C6-B85A-4EAD-82B1-C81F06E2CEFD}"/>
              </a:ext>
            </a:extLst>
          </p:cNvPr>
          <p:cNvSpPr txBox="1"/>
          <p:nvPr/>
        </p:nvSpPr>
        <p:spPr>
          <a:xfrm>
            <a:off x="882420" y="135186"/>
            <a:ext cx="6869764" cy="59773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小米兰亭" panose="03000502000000000000" charset="-122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分类网络</a:t>
            </a:r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-inception-</a:t>
            </a:r>
            <a:r>
              <a:rPr lang="en-US" altLang="zh-CN" sz="28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endParaRPr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A1D6727A-79D0-4FB4-A06B-56D43AB4DF9C}"/>
              </a:ext>
            </a:extLst>
          </p:cNvPr>
          <p:cNvGrpSpPr/>
          <p:nvPr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FD452F99-C426-4556-B935-AC6D3B49E10F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="" xmlns:a16="http://schemas.microsoft.com/office/drawing/2014/main" id="{EA5BA6EE-2133-4AC1-AE93-85B769A4FD4B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33880D47-E39C-4E0D-A703-728D8E1EF143}"/>
              </a:ext>
            </a:extLst>
          </p:cNvPr>
          <p:cNvGrpSpPr/>
          <p:nvPr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20" name="矩形 19">
              <a:extLst>
                <a:ext uri="{FF2B5EF4-FFF2-40B4-BE49-F238E27FC236}">
                  <a16:creationId xmlns="" xmlns:a16="http://schemas.microsoft.com/office/drawing/2014/main" id="{F3AF7EB0-AF9E-4ABC-8B99-4B96E3B24FF8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1" name="等腰三角形 20">
              <a:extLst>
                <a:ext uri="{FF2B5EF4-FFF2-40B4-BE49-F238E27FC236}">
                  <a16:creationId xmlns="" xmlns:a16="http://schemas.microsoft.com/office/drawing/2014/main" id="{43661DAC-A6D3-49A7-B76B-8DEB89D981A2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6D21B2D4-8C03-44BC-8698-4331D14DB6A3}"/>
              </a:ext>
            </a:extLst>
          </p:cNvPr>
          <p:cNvGrpSpPr/>
          <p:nvPr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03F9D23A-9425-4DFE-8213-1163968DD0D4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="" xmlns:a16="http://schemas.microsoft.com/office/drawing/2014/main" id="{D97A7874-F7B3-48A2-88CC-45D2C2D16224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3BFC0502-387C-45C2-8220-83E0F3584675}"/>
              </a:ext>
            </a:extLst>
          </p:cNvPr>
          <p:cNvSpPr txBox="1"/>
          <p:nvPr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108B1E82-27B5-4350-8B28-81D2B7365B2B}"/>
              </a:ext>
            </a:extLst>
          </p:cNvPr>
          <p:cNvGrpSpPr/>
          <p:nvPr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31" name="组合 30">
              <a:extLst>
                <a:ext uri="{FF2B5EF4-FFF2-40B4-BE49-F238E27FC236}">
                  <a16:creationId xmlns="" xmlns:a16="http://schemas.microsoft.com/office/drawing/2014/main" id="{A5C92559-DD9A-42EB-888F-FD3491781647}"/>
                </a:ext>
              </a:extLst>
            </p:cNvPr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2" name="矩形 31">
                <a:extLst>
                  <a:ext uri="{FF2B5EF4-FFF2-40B4-BE49-F238E27FC236}">
                    <a16:creationId xmlns="" xmlns:a16="http://schemas.microsoft.com/office/drawing/2014/main" id="{650E98CE-F8A9-490C-8B0A-B28664C21224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3" name="等腰三角形 32">
                <a:extLst>
                  <a:ext uri="{FF2B5EF4-FFF2-40B4-BE49-F238E27FC236}">
                    <a16:creationId xmlns="" xmlns:a16="http://schemas.microsoft.com/office/drawing/2014/main" id="{2D9D304B-6251-4EA3-A4CD-F7F32030F1DF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="" xmlns:a16="http://schemas.microsoft.com/office/drawing/2014/main" id="{446CC45F-067A-4F21-8F04-ED267C50A598}"/>
                </a:ext>
              </a:extLst>
            </p:cNvPr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9" name="矩形 28">
                <a:extLst>
                  <a:ext uri="{FF2B5EF4-FFF2-40B4-BE49-F238E27FC236}">
                    <a16:creationId xmlns="" xmlns:a16="http://schemas.microsoft.com/office/drawing/2014/main" id="{56F4ABBA-910B-4037-950F-FE0A8E3DD76B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0" name="等腰三角形 29">
                <a:extLst>
                  <a:ext uri="{FF2B5EF4-FFF2-40B4-BE49-F238E27FC236}">
                    <a16:creationId xmlns="" xmlns:a16="http://schemas.microsoft.com/office/drawing/2014/main" id="{8C27569E-066E-4270-82DC-4027609CD8F8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="" xmlns:a16="http://schemas.microsoft.com/office/drawing/2014/main" id="{BF3A0F7A-9FB8-4617-86D6-AFA9109C62EB}"/>
                </a:ext>
              </a:extLst>
            </p:cNvPr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4" name="矩形 3">
                <a:extLst>
                  <a:ext uri="{FF2B5EF4-FFF2-40B4-BE49-F238E27FC236}">
                    <a16:creationId xmlns="" xmlns:a16="http://schemas.microsoft.com/office/drawing/2014/main" id="{2B2C90B1-B305-4337-BDC4-1C218530FFAC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5" name="等腰三角形 4">
                <a:extLst>
                  <a:ext uri="{FF2B5EF4-FFF2-40B4-BE49-F238E27FC236}">
                    <a16:creationId xmlns="" xmlns:a16="http://schemas.microsoft.com/office/drawing/2014/main" id="{9DECFD76-01A0-452D-9403-E71760EC196F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050" name="Picture 2" descr="http://yeephycho.github.io/blog_img/Inception_ResNet_v2_ra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09" y="732925"/>
            <a:ext cx="10818536" cy="575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3781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67A80DCF-8206-4088-AC22-3B230E2AE510}"/>
              </a:ext>
            </a:extLst>
          </p:cNvPr>
          <p:cNvCxnSpPr>
            <a:cxnSpLocks/>
          </p:cNvCxnSpPr>
          <p:nvPr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标题 1">
            <a:extLst>
              <a:ext uri="{FF2B5EF4-FFF2-40B4-BE49-F238E27FC236}">
                <a16:creationId xmlns="" xmlns:a16="http://schemas.microsoft.com/office/drawing/2014/main" id="{DA2A89C6-B85A-4EAD-82B1-C81F06E2CEFD}"/>
              </a:ext>
            </a:extLst>
          </p:cNvPr>
          <p:cNvSpPr txBox="1"/>
          <p:nvPr/>
        </p:nvSpPr>
        <p:spPr>
          <a:xfrm>
            <a:off x="882420" y="135186"/>
            <a:ext cx="4061451" cy="59773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小米兰亭" panose="03000502000000000000" charset="-122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分类卷积神经网络</a:t>
            </a:r>
            <a:endParaRPr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A1D6727A-79D0-4FB4-A06B-56D43AB4DF9C}"/>
              </a:ext>
            </a:extLst>
          </p:cNvPr>
          <p:cNvGrpSpPr/>
          <p:nvPr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FD452F99-C426-4556-B935-AC6D3B49E10F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="" xmlns:a16="http://schemas.microsoft.com/office/drawing/2014/main" id="{EA5BA6EE-2133-4AC1-AE93-85B769A4FD4B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33880D47-E39C-4E0D-A703-728D8E1EF143}"/>
              </a:ext>
            </a:extLst>
          </p:cNvPr>
          <p:cNvGrpSpPr/>
          <p:nvPr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20" name="矩形 19">
              <a:extLst>
                <a:ext uri="{FF2B5EF4-FFF2-40B4-BE49-F238E27FC236}">
                  <a16:creationId xmlns="" xmlns:a16="http://schemas.microsoft.com/office/drawing/2014/main" id="{F3AF7EB0-AF9E-4ABC-8B99-4B96E3B24FF8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1" name="等腰三角形 20">
              <a:extLst>
                <a:ext uri="{FF2B5EF4-FFF2-40B4-BE49-F238E27FC236}">
                  <a16:creationId xmlns="" xmlns:a16="http://schemas.microsoft.com/office/drawing/2014/main" id="{43661DAC-A6D3-49A7-B76B-8DEB89D981A2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6D21B2D4-8C03-44BC-8698-4331D14DB6A3}"/>
              </a:ext>
            </a:extLst>
          </p:cNvPr>
          <p:cNvGrpSpPr/>
          <p:nvPr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03F9D23A-9425-4DFE-8213-1163968DD0D4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="" xmlns:a16="http://schemas.microsoft.com/office/drawing/2014/main" id="{D97A7874-F7B3-48A2-88CC-45D2C2D16224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3BFC0502-387C-45C2-8220-83E0F3584675}"/>
              </a:ext>
            </a:extLst>
          </p:cNvPr>
          <p:cNvSpPr txBox="1"/>
          <p:nvPr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108B1E82-27B5-4350-8B28-81D2B7365B2B}"/>
              </a:ext>
            </a:extLst>
          </p:cNvPr>
          <p:cNvGrpSpPr/>
          <p:nvPr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31" name="组合 30">
              <a:extLst>
                <a:ext uri="{FF2B5EF4-FFF2-40B4-BE49-F238E27FC236}">
                  <a16:creationId xmlns="" xmlns:a16="http://schemas.microsoft.com/office/drawing/2014/main" id="{A5C92559-DD9A-42EB-888F-FD3491781647}"/>
                </a:ext>
              </a:extLst>
            </p:cNvPr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2" name="矩形 31">
                <a:extLst>
                  <a:ext uri="{FF2B5EF4-FFF2-40B4-BE49-F238E27FC236}">
                    <a16:creationId xmlns="" xmlns:a16="http://schemas.microsoft.com/office/drawing/2014/main" id="{650E98CE-F8A9-490C-8B0A-B28664C21224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3" name="等腰三角形 32">
                <a:extLst>
                  <a:ext uri="{FF2B5EF4-FFF2-40B4-BE49-F238E27FC236}">
                    <a16:creationId xmlns="" xmlns:a16="http://schemas.microsoft.com/office/drawing/2014/main" id="{2D9D304B-6251-4EA3-A4CD-F7F32030F1DF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="" xmlns:a16="http://schemas.microsoft.com/office/drawing/2014/main" id="{446CC45F-067A-4F21-8F04-ED267C50A598}"/>
                </a:ext>
              </a:extLst>
            </p:cNvPr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9" name="矩形 28">
                <a:extLst>
                  <a:ext uri="{FF2B5EF4-FFF2-40B4-BE49-F238E27FC236}">
                    <a16:creationId xmlns="" xmlns:a16="http://schemas.microsoft.com/office/drawing/2014/main" id="{56F4ABBA-910B-4037-950F-FE0A8E3DD76B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0" name="等腰三角形 29">
                <a:extLst>
                  <a:ext uri="{FF2B5EF4-FFF2-40B4-BE49-F238E27FC236}">
                    <a16:creationId xmlns="" xmlns:a16="http://schemas.microsoft.com/office/drawing/2014/main" id="{8C27569E-066E-4270-82DC-4027609CD8F8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="" xmlns:a16="http://schemas.microsoft.com/office/drawing/2014/main" id="{BF3A0F7A-9FB8-4617-86D6-AFA9109C62EB}"/>
                </a:ext>
              </a:extLst>
            </p:cNvPr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4" name="矩形 3">
                <a:extLst>
                  <a:ext uri="{FF2B5EF4-FFF2-40B4-BE49-F238E27FC236}">
                    <a16:creationId xmlns="" xmlns:a16="http://schemas.microsoft.com/office/drawing/2014/main" id="{2B2C90B1-B305-4337-BDC4-1C218530FFAC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5" name="等腰三角形 4">
                <a:extLst>
                  <a:ext uri="{FF2B5EF4-FFF2-40B4-BE49-F238E27FC236}">
                    <a16:creationId xmlns="" xmlns:a16="http://schemas.microsoft.com/office/drawing/2014/main" id="{9DECFD76-01A0-452D-9403-E71760EC196F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6" y="1306881"/>
            <a:ext cx="5474418" cy="43258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400" y="1280020"/>
            <a:ext cx="6248400" cy="40767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2756" y="908720"/>
            <a:ext cx="1810750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inception-</a:t>
            </a:r>
            <a:r>
              <a:rPr kumimoji="0" lang="en-US" altLang="zh-CN" sz="1800" b="0" i="0" u="none" strike="noStrike" cap="none" spc="0" normalizeH="0" baseline="0" dirty="0" err="1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resnet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：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5F5F5F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59400" y="906610"/>
            <a:ext cx="823300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VGG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：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5F5F5F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6041292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67A80DCF-8206-4088-AC22-3B230E2AE510}"/>
              </a:ext>
            </a:extLst>
          </p:cNvPr>
          <p:cNvCxnSpPr>
            <a:cxnSpLocks/>
          </p:cNvCxnSpPr>
          <p:nvPr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标题 1">
            <a:extLst>
              <a:ext uri="{FF2B5EF4-FFF2-40B4-BE49-F238E27FC236}">
                <a16:creationId xmlns="" xmlns:a16="http://schemas.microsoft.com/office/drawing/2014/main" id="{DA2A89C6-B85A-4EAD-82B1-C81F06E2CEFD}"/>
              </a:ext>
            </a:extLst>
          </p:cNvPr>
          <p:cNvSpPr txBox="1"/>
          <p:nvPr/>
        </p:nvSpPr>
        <p:spPr>
          <a:xfrm>
            <a:off x="882420" y="135186"/>
            <a:ext cx="4061451" cy="59773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小米兰亭" panose="03000502000000000000" charset="-122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当我们说起“特征”</a:t>
            </a:r>
            <a:endParaRPr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A1D6727A-79D0-4FB4-A06B-56D43AB4DF9C}"/>
              </a:ext>
            </a:extLst>
          </p:cNvPr>
          <p:cNvGrpSpPr/>
          <p:nvPr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FD452F99-C426-4556-B935-AC6D3B49E10F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="" xmlns:a16="http://schemas.microsoft.com/office/drawing/2014/main" id="{EA5BA6EE-2133-4AC1-AE93-85B769A4FD4B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33880D47-E39C-4E0D-A703-728D8E1EF143}"/>
              </a:ext>
            </a:extLst>
          </p:cNvPr>
          <p:cNvGrpSpPr/>
          <p:nvPr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20" name="矩形 19">
              <a:extLst>
                <a:ext uri="{FF2B5EF4-FFF2-40B4-BE49-F238E27FC236}">
                  <a16:creationId xmlns="" xmlns:a16="http://schemas.microsoft.com/office/drawing/2014/main" id="{F3AF7EB0-AF9E-4ABC-8B99-4B96E3B24FF8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1" name="等腰三角形 20">
              <a:extLst>
                <a:ext uri="{FF2B5EF4-FFF2-40B4-BE49-F238E27FC236}">
                  <a16:creationId xmlns="" xmlns:a16="http://schemas.microsoft.com/office/drawing/2014/main" id="{43661DAC-A6D3-49A7-B76B-8DEB89D981A2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6D21B2D4-8C03-44BC-8698-4331D14DB6A3}"/>
              </a:ext>
            </a:extLst>
          </p:cNvPr>
          <p:cNvGrpSpPr/>
          <p:nvPr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03F9D23A-9425-4DFE-8213-1163968DD0D4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="" xmlns:a16="http://schemas.microsoft.com/office/drawing/2014/main" id="{D97A7874-F7B3-48A2-88CC-45D2C2D16224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3BFC0502-387C-45C2-8220-83E0F3584675}"/>
              </a:ext>
            </a:extLst>
          </p:cNvPr>
          <p:cNvSpPr txBox="1"/>
          <p:nvPr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108B1E82-27B5-4350-8B28-81D2B7365B2B}"/>
              </a:ext>
            </a:extLst>
          </p:cNvPr>
          <p:cNvGrpSpPr/>
          <p:nvPr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31" name="组合 30">
              <a:extLst>
                <a:ext uri="{FF2B5EF4-FFF2-40B4-BE49-F238E27FC236}">
                  <a16:creationId xmlns="" xmlns:a16="http://schemas.microsoft.com/office/drawing/2014/main" id="{A5C92559-DD9A-42EB-888F-FD3491781647}"/>
                </a:ext>
              </a:extLst>
            </p:cNvPr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2" name="矩形 31">
                <a:extLst>
                  <a:ext uri="{FF2B5EF4-FFF2-40B4-BE49-F238E27FC236}">
                    <a16:creationId xmlns="" xmlns:a16="http://schemas.microsoft.com/office/drawing/2014/main" id="{650E98CE-F8A9-490C-8B0A-B28664C21224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3" name="等腰三角形 32">
                <a:extLst>
                  <a:ext uri="{FF2B5EF4-FFF2-40B4-BE49-F238E27FC236}">
                    <a16:creationId xmlns="" xmlns:a16="http://schemas.microsoft.com/office/drawing/2014/main" id="{2D9D304B-6251-4EA3-A4CD-F7F32030F1DF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="" xmlns:a16="http://schemas.microsoft.com/office/drawing/2014/main" id="{446CC45F-067A-4F21-8F04-ED267C50A598}"/>
                </a:ext>
              </a:extLst>
            </p:cNvPr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9" name="矩形 28">
                <a:extLst>
                  <a:ext uri="{FF2B5EF4-FFF2-40B4-BE49-F238E27FC236}">
                    <a16:creationId xmlns="" xmlns:a16="http://schemas.microsoft.com/office/drawing/2014/main" id="{56F4ABBA-910B-4037-950F-FE0A8E3DD76B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0" name="等腰三角形 29">
                <a:extLst>
                  <a:ext uri="{FF2B5EF4-FFF2-40B4-BE49-F238E27FC236}">
                    <a16:creationId xmlns="" xmlns:a16="http://schemas.microsoft.com/office/drawing/2014/main" id="{8C27569E-066E-4270-82DC-4027609CD8F8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="" xmlns:a16="http://schemas.microsoft.com/office/drawing/2014/main" id="{BF3A0F7A-9FB8-4617-86D6-AFA9109C62EB}"/>
                </a:ext>
              </a:extLst>
            </p:cNvPr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4" name="矩形 3">
                <a:extLst>
                  <a:ext uri="{FF2B5EF4-FFF2-40B4-BE49-F238E27FC236}">
                    <a16:creationId xmlns="" xmlns:a16="http://schemas.microsoft.com/office/drawing/2014/main" id="{2B2C90B1-B305-4337-BDC4-1C218530FFAC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5" name="等腰三角形 4">
                <a:extLst>
                  <a:ext uri="{FF2B5EF4-FFF2-40B4-BE49-F238E27FC236}">
                    <a16:creationId xmlns="" xmlns:a16="http://schemas.microsoft.com/office/drawing/2014/main" id="{9DECFD76-01A0-452D-9403-E71760EC196F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120461"/>
            <a:ext cx="3951100" cy="22591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30" y="980728"/>
            <a:ext cx="4713966" cy="2144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27" y="4591417"/>
            <a:ext cx="6210300" cy="1866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2430348"/>
            <a:ext cx="5112568" cy="3956801"/>
          </a:xfrm>
          <a:prstGeom prst="rect">
            <a:avLst/>
          </a:prstGeom>
        </p:spPr>
      </p:pic>
      <p:sp>
        <p:nvSpPr>
          <p:cNvPr id="10" name="右弧形箭头 9"/>
          <p:cNvSpPr/>
          <p:nvPr/>
        </p:nvSpPr>
        <p:spPr>
          <a:xfrm>
            <a:off x="1027352" y="2938181"/>
            <a:ext cx="432048" cy="1903158"/>
          </a:xfrm>
          <a:prstGeom prst="curvedRightArrow">
            <a:avLst>
              <a:gd name="adj1" fmla="val 14172"/>
              <a:gd name="adj2" fmla="val 64322"/>
              <a:gd name="adj3" fmla="val 25000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5F5F5F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5" name="右弧形箭头 34"/>
          <p:cNvSpPr/>
          <p:nvPr/>
        </p:nvSpPr>
        <p:spPr>
          <a:xfrm rot="12158743" flipH="1">
            <a:off x="5101140" y="775179"/>
            <a:ext cx="540814" cy="4291519"/>
          </a:xfrm>
          <a:prstGeom prst="curvedRightArrow">
            <a:avLst>
              <a:gd name="adj1" fmla="val 14172"/>
              <a:gd name="adj2" fmla="val 62769"/>
              <a:gd name="adj3" fmla="val 25000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5F5F5F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6" name="右弧形箭头 35"/>
          <p:cNvSpPr/>
          <p:nvPr/>
        </p:nvSpPr>
        <p:spPr>
          <a:xfrm rot="19756539" flipH="1">
            <a:off x="10795009" y="1281998"/>
            <a:ext cx="622877" cy="1541888"/>
          </a:xfrm>
          <a:prstGeom prst="curvedRightArrow">
            <a:avLst>
              <a:gd name="adj1" fmla="val 14172"/>
              <a:gd name="adj2" fmla="val 62769"/>
              <a:gd name="adj3" fmla="val 25000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5F5F5F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412523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67A80DCF-8206-4088-AC22-3B230E2AE510}"/>
              </a:ext>
            </a:extLst>
          </p:cNvPr>
          <p:cNvCxnSpPr>
            <a:cxnSpLocks/>
          </p:cNvCxnSpPr>
          <p:nvPr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标题 1">
            <a:extLst>
              <a:ext uri="{FF2B5EF4-FFF2-40B4-BE49-F238E27FC236}">
                <a16:creationId xmlns="" xmlns:a16="http://schemas.microsoft.com/office/drawing/2014/main" id="{DA2A89C6-B85A-4EAD-82B1-C81F06E2CEFD}"/>
              </a:ext>
            </a:extLst>
          </p:cNvPr>
          <p:cNvSpPr txBox="1"/>
          <p:nvPr/>
        </p:nvSpPr>
        <p:spPr>
          <a:xfrm>
            <a:off x="882420" y="135186"/>
            <a:ext cx="4061451" cy="59773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小米兰亭" panose="03000502000000000000" charset="-122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理解特征</a:t>
            </a:r>
            <a:endParaRPr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A1D6727A-79D0-4FB4-A06B-56D43AB4DF9C}"/>
              </a:ext>
            </a:extLst>
          </p:cNvPr>
          <p:cNvGrpSpPr/>
          <p:nvPr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FD452F99-C426-4556-B935-AC6D3B49E10F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="" xmlns:a16="http://schemas.microsoft.com/office/drawing/2014/main" id="{EA5BA6EE-2133-4AC1-AE93-85B769A4FD4B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33880D47-E39C-4E0D-A703-728D8E1EF143}"/>
              </a:ext>
            </a:extLst>
          </p:cNvPr>
          <p:cNvGrpSpPr/>
          <p:nvPr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20" name="矩形 19">
              <a:extLst>
                <a:ext uri="{FF2B5EF4-FFF2-40B4-BE49-F238E27FC236}">
                  <a16:creationId xmlns="" xmlns:a16="http://schemas.microsoft.com/office/drawing/2014/main" id="{F3AF7EB0-AF9E-4ABC-8B99-4B96E3B24FF8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1" name="等腰三角形 20">
              <a:extLst>
                <a:ext uri="{FF2B5EF4-FFF2-40B4-BE49-F238E27FC236}">
                  <a16:creationId xmlns="" xmlns:a16="http://schemas.microsoft.com/office/drawing/2014/main" id="{43661DAC-A6D3-49A7-B76B-8DEB89D981A2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6D21B2D4-8C03-44BC-8698-4331D14DB6A3}"/>
              </a:ext>
            </a:extLst>
          </p:cNvPr>
          <p:cNvGrpSpPr/>
          <p:nvPr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03F9D23A-9425-4DFE-8213-1163968DD0D4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="" xmlns:a16="http://schemas.microsoft.com/office/drawing/2014/main" id="{D97A7874-F7B3-48A2-88CC-45D2C2D16224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3BFC0502-387C-45C2-8220-83E0F3584675}"/>
              </a:ext>
            </a:extLst>
          </p:cNvPr>
          <p:cNvSpPr txBox="1"/>
          <p:nvPr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108B1E82-27B5-4350-8B28-81D2B7365B2B}"/>
              </a:ext>
            </a:extLst>
          </p:cNvPr>
          <p:cNvGrpSpPr/>
          <p:nvPr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31" name="组合 30">
              <a:extLst>
                <a:ext uri="{FF2B5EF4-FFF2-40B4-BE49-F238E27FC236}">
                  <a16:creationId xmlns="" xmlns:a16="http://schemas.microsoft.com/office/drawing/2014/main" id="{A5C92559-DD9A-42EB-888F-FD3491781647}"/>
                </a:ext>
              </a:extLst>
            </p:cNvPr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2" name="矩形 31">
                <a:extLst>
                  <a:ext uri="{FF2B5EF4-FFF2-40B4-BE49-F238E27FC236}">
                    <a16:creationId xmlns="" xmlns:a16="http://schemas.microsoft.com/office/drawing/2014/main" id="{650E98CE-F8A9-490C-8B0A-B28664C21224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3" name="等腰三角形 32">
                <a:extLst>
                  <a:ext uri="{FF2B5EF4-FFF2-40B4-BE49-F238E27FC236}">
                    <a16:creationId xmlns="" xmlns:a16="http://schemas.microsoft.com/office/drawing/2014/main" id="{2D9D304B-6251-4EA3-A4CD-F7F32030F1DF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="" xmlns:a16="http://schemas.microsoft.com/office/drawing/2014/main" id="{446CC45F-067A-4F21-8F04-ED267C50A598}"/>
                </a:ext>
              </a:extLst>
            </p:cNvPr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9" name="矩形 28">
                <a:extLst>
                  <a:ext uri="{FF2B5EF4-FFF2-40B4-BE49-F238E27FC236}">
                    <a16:creationId xmlns="" xmlns:a16="http://schemas.microsoft.com/office/drawing/2014/main" id="{56F4ABBA-910B-4037-950F-FE0A8E3DD76B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0" name="等腰三角形 29">
                <a:extLst>
                  <a:ext uri="{FF2B5EF4-FFF2-40B4-BE49-F238E27FC236}">
                    <a16:creationId xmlns="" xmlns:a16="http://schemas.microsoft.com/office/drawing/2014/main" id="{8C27569E-066E-4270-82DC-4027609CD8F8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="" xmlns:a16="http://schemas.microsoft.com/office/drawing/2014/main" id="{BF3A0F7A-9FB8-4617-86D6-AFA9109C62EB}"/>
                </a:ext>
              </a:extLst>
            </p:cNvPr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4" name="矩形 3">
                <a:extLst>
                  <a:ext uri="{FF2B5EF4-FFF2-40B4-BE49-F238E27FC236}">
                    <a16:creationId xmlns="" xmlns:a16="http://schemas.microsoft.com/office/drawing/2014/main" id="{2B2C90B1-B305-4337-BDC4-1C218530FFAC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5" name="等腰三角形 4">
                <a:extLst>
                  <a:ext uri="{FF2B5EF4-FFF2-40B4-BE49-F238E27FC236}">
                    <a16:creationId xmlns="" xmlns:a16="http://schemas.microsoft.com/office/drawing/2014/main" id="{9DECFD76-01A0-452D-9403-E71760EC196F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4098" name="Picture 2" descr="https://ss0.bdstatic.com/70cFvHSh_Q1YnxGkpoWK1HF6hhy/it/u=903902209,4023374979&amp;fm=27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570" y="732925"/>
            <a:ext cx="4075218" cy="583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54716" y="1173709"/>
            <a:ext cx="4368481" cy="526297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From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Wikipedia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：</a:t>
            </a:r>
          </a:p>
          <a:p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 machine learning and pattern recognition, a feature is an individual measurable property or characteristic of a phenomenon being observed.[1]Choosing informative, discriminating and independent features is a crucial step for effective algorithms in pattern recognition, classification and regression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5F5F5F"/>
              </a:solidFill>
              <a:effectLst/>
              <a:uFillTx/>
              <a:latin typeface="Arial" charset="0"/>
              <a:ea typeface="Arial" charset="0"/>
              <a:cs typeface="Arial" charset="0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3713086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67A80DCF-8206-4088-AC22-3B230E2AE510}"/>
              </a:ext>
            </a:extLst>
          </p:cNvPr>
          <p:cNvCxnSpPr>
            <a:cxnSpLocks/>
          </p:cNvCxnSpPr>
          <p:nvPr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标题 1">
            <a:extLst>
              <a:ext uri="{FF2B5EF4-FFF2-40B4-BE49-F238E27FC236}">
                <a16:creationId xmlns="" xmlns:a16="http://schemas.microsoft.com/office/drawing/2014/main" id="{DA2A89C6-B85A-4EAD-82B1-C81F06E2CEFD}"/>
              </a:ext>
            </a:extLst>
          </p:cNvPr>
          <p:cNvSpPr txBox="1"/>
          <p:nvPr/>
        </p:nvSpPr>
        <p:spPr>
          <a:xfrm>
            <a:off x="882420" y="135186"/>
            <a:ext cx="4061451" cy="59773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小米兰亭" panose="03000502000000000000" charset="-122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理解特征</a:t>
            </a:r>
            <a:endParaRPr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A1D6727A-79D0-4FB4-A06B-56D43AB4DF9C}"/>
              </a:ext>
            </a:extLst>
          </p:cNvPr>
          <p:cNvGrpSpPr/>
          <p:nvPr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FD452F99-C426-4556-B935-AC6D3B49E10F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="" xmlns:a16="http://schemas.microsoft.com/office/drawing/2014/main" id="{EA5BA6EE-2133-4AC1-AE93-85B769A4FD4B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33880D47-E39C-4E0D-A703-728D8E1EF143}"/>
              </a:ext>
            </a:extLst>
          </p:cNvPr>
          <p:cNvGrpSpPr/>
          <p:nvPr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20" name="矩形 19">
              <a:extLst>
                <a:ext uri="{FF2B5EF4-FFF2-40B4-BE49-F238E27FC236}">
                  <a16:creationId xmlns="" xmlns:a16="http://schemas.microsoft.com/office/drawing/2014/main" id="{F3AF7EB0-AF9E-4ABC-8B99-4B96E3B24FF8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1" name="等腰三角形 20">
              <a:extLst>
                <a:ext uri="{FF2B5EF4-FFF2-40B4-BE49-F238E27FC236}">
                  <a16:creationId xmlns="" xmlns:a16="http://schemas.microsoft.com/office/drawing/2014/main" id="{43661DAC-A6D3-49A7-B76B-8DEB89D981A2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6D21B2D4-8C03-44BC-8698-4331D14DB6A3}"/>
              </a:ext>
            </a:extLst>
          </p:cNvPr>
          <p:cNvGrpSpPr/>
          <p:nvPr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03F9D23A-9425-4DFE-8213-1163968DD0D4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="" xmlns:a16="http://schemas.microsoft.com/office/drawing/2014/main" id="{D97A7874-F7B3-48A2-88CC-45D2C2D16224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3BFC0502-387C-45C2-8220-83E0F3584675}"/>
              </a:ext>
            </a:extLst>
          </p:cNvPr>
          <p:cNvSpPr txBox="1"/>
          <p:nvPr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108B1E82-27B5-4350-8B28-81D2B7365B2B}"/>
              </a:ext>
            </a:extLst>
          </p:cNvPr>
          <p:cNvGrpSpPr/>
          <p:nvPr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31" name="组合 30">
              <a:extLst>
                <a:ext uri="{FF2B5EF4-FFF2-40B4-BE49-F238E27FC236}">
                  <a16:creationId xmlns="" xmlns:a16="http://schemas.microsoft.com/office/drawing/2014/main" id="{A5C92559-DD9A-42EB-888F-FD3491781647}"/>
                </a:ext>
              </a:extLst>
            </p:cNvPr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2" name="矩形 31">
                <a:extLst>
                  <a:ext uri="{FF2B5EF4-FFF2-40B4-BE49-F238E27FC236}">
                    <a16:creationId xmlns="" xmlns:a16="http://schemas.microsoft.com/office/drawing/2014/main" id="{650E98CE-F8A9-490C-8B0A-B28664C21224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3" name="等腰三角形 32">
                <a:extLst>
                  <a:ext uri="{FF2B5EF4-FFF2-40B4-BE49-F238E27FC236}">
                    <a16:creationId xmlns="" xmlns:a16="http://schemas.microsoft.com/office/drawing/2014/main" id="{2D9D304B-6251-4EA3-A4CD-F7F32030F1DF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="" xmlns:a16="http://schemas.microsoft.com/office/drawing/2014/main" id="{446CC45F-067A-4F21-8F04-ED267C50A598}"/>
                </a:ext>
              </a:extLst>
            </p:cNvPr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9" name="矩形 28">
                <a:extLst>
                  <a:ext uri="{FF2B5EF4-FFF2-40B4-BE49-F238E27FC236}">
                    <a16:creationId xmlns="" xmlns:a16="http://schemas.microsoft.com/office/drawing/2014/main" id="{56F4ABBA-910B-4037-950F-FE0A8E3DD76B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0" name="等腰三角形 29">
                <a:extLst>
                  <a:ext uri="{FF2B5EF4-FFF2-40B4-BE49-F238E27FC236}">
                    <a16:creationId xmlns="" xmlns:a16="http://schemas.microsoft.com/office/drawing/2014/main" id="{8C27569E-066E-4270-82DC-4027609CD8F8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="" xmlns:a16="http://schemas.microsoft.com/office/drawing/2014/main" id="{BF3A0F7A-9FB8-4617-86D6-AFA9109C62EB}"/>
                </a:ext>
              </a:extLst>
            </p:cNvPr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4" name="矩形 3">
                <a:extLst>
                  <a:ext uri="{FF2B5EF4-FFF2-40B4-BE49-F238E27FC236}">
                    <a16:creationId xmlns="" xmlns:a16="http://schemas.microsoft.com/office/drawing/2014/main" id="{2B2C90B1-B305-4337-BDC4-1C218530FFAC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5" name="等腰三角形 4">
                <a:extLst>
                  <a:ext uri="{FF2B5EF4-FFF2-40B4-BE49-F238E27FC236}">
                    <a16:creationId xmlns="" xmlns:a16="http://schemas.microsoft.com/office/drawing/2014/main" id="{9DECFD76-01A0-452D-9403-E71760EC196F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5" name="Picture 2" descr="https://ss0.bdstatic.com/70cFvHSh_Q1YnxGkpoWK1HF6hhy/it/u=903902209,4023374979&amp;fm=27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570" y="732925"/>
            <a:ext cx="4075218" cy="583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/>
          <p:cNvSpPr txBox="1"/>
          <p:nvPr/>
        </p:nvSpPr>
        <p:spPr>
          <a:xfrm>
            <a:off x="654716" y="1173709"/>
            <a:ext cx="4368481" cy="26776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摘自维基百科：</a:t>
            </a:r>
            <a:b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在机器学习和模式识别中，特征是被观测者的一个可度量的单个属性或者特性。选择富含有价值信息的独立特征，是构建高效的模式识别、分类和回归算法的一个关键步骤。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5F5F5F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088642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5F5F5F"/>
      </a:dk1>
      <a:lt1>
        <a:srgbClr val="F2F2F2"/>
      </a:lt1>
      <a:dk2>
        <a:srgbClr val="A7A7A7"/>
      </a:dk2>
      <a:lt2>
        <a:srgbClr val="535353"/>
      </a:lt2>
      <a:accent1>
        <a:srgbClr val="4A6982"/>
      </a:accent1>
      <a:accent2>
        <a:srgbClr val="E86262"/>
      </a:accent2>
      <a:accent3>
        <a:srgbClr val="878B79"/>
      </a:accent3>
      <a:accent4>
        <a:srgbClr val="E29860"/>
      </a:accent4>
      <a:accent5>
        <a:srgbClr val="A06C6D"/>
      </a:accent5>
      <a:accent6>
        <a:srgbClr val="DE8E8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5F5F5F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5F5F5F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6982"/>
      </a:accent1>
      <a:accent2>
        <a:srgbClr val="E86262"/>
      </a:accent2>
      <a:accent3>
        <a:srgbClr val="878B79"/>
      </a:accent3>
      <a:accent4>
        <a:srgbClr val="E29860"/>
      </a:accent4>
      <a:accent5>
        <a:srgbClr val="A06C6D"/>
      </a:accent5>
      <a:accent6>
        <a:srgbClr val="DE8E8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5F5F5F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5F5F5F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5389</TotalTime>
  <Words>452</Words>
  <Application>Microsoft Macintosh PowerPoint</Application>
  <PresentationFormat>宽屏</PresentationFormat>
  <Paragraphs>95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Calibri</vt:lpstr>
      <vt:lpstr>Cambria Math</vt:lpstr>
      <vt:lpstr>Helvetica</vt:lpstr>
      <vt:lpstr>Microsoft YaHei</vt:lpstr>
      <vt:lpstr>Times New Roman</vt:lpstr>
      <vt:lpstr>微软雅黑</vt:lpstr>
      <vt:lpstr>小米兰亭</vt:lpstr>
      <vt:lpstr>Arial</vt:lpstr>
      <vt:lpstr>Office 主题</vt:lpstr>
      <vt:lpstr>卷积特征的使用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CSDN学院_课程PPT模板</dc:title>
  <dc:creator>CSDN学院</dc:creator>
  <dc:description>v1.1</dc:description>
  <cp:lastModifiedBy>Microsoft Office 用户</cp:lastModifiedBy>
  <cp:revision>66</cp:revision>
  <dcterms:created xsi:type="dcterms:W3CDTF">2017-06-22T11:40:54Z</dcterms:created>
  <dcterms:modified xsi:type="dcterms:W3CDTF">2018-06-03T11:17:44Z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